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46"/>
  </p:notesMasterIdLst>
  <p:sldIdLst>
    <p:sldId id="256" r:id="rId5"/>
    <p:sldId id="257" r:id="rId6"/>
    <p:sldId id="8413" r:id="rId7"/>
    <p:sldId id="276" r:id="rId8"/>
    <p:sldId id="1874" r:id="rId9"/>
    <p:sldId id="2596" r:id="rId10"/>
    <p:sldId id="2501" r:id="rId11"/>
    <p:sldId id="2597" r:id="rId12"/>
    <p:sldId id="1868" r:id="rId13"/>
    <p:sldId id="2367" r:id="rId14"/>
    <p:sldId id="8418" r:id="rId15"/>
    <p:sldId id="2363" r:id="rId16"/>
    <p:sldId id="315" r:id="rId17"/>
    <p:sldId id="8357" r:id="rId18"/>
    <p:sldId id="8411" r:id="rId19"/>
    <p:sldId id="8412" r:id="rId20"/>
    <p:sldId id="2366" r:id="rId21"/>
    <p:sldId id="1889" r:id="rId22"/>
    <p:sldId id="2369" r:id="rId23"/>
    <p:sldId id="261" r:id="rId24"/>
    <p:sldId id="2507" r:id="rId25"/>
    <p:sldId id="1881" r:id="rId26"/>
    <p:sldId id="2499" r:id="rId27"/>
    <p:sldId id="8415" r:id="rId28"/>
    <p:sldId id="2506" r:id="rId29"/>
    <p:sldId id="8414" r:id="rId30"/>
    <p:sldId id="1869" r:id="rId31"/>
    <p:sldId id="8417" r:id="rId32"/>
    <p:sldId id="2362" r:id="rId33"/>
    <p:sldId id="1589" r:id="rId34"/>
    <p:sldId id="1593" r:id="rId35"/>
    <p:sldId id="1871" r:id="rId36"/>
    <p:sldId id="2504" r:id="rId37"/>
    <p:sldId id="2371" r:id="rId38"/>
    <p:sldId id="1604" r:id="rId39"/>
    <p:sldId id="8416" r:id="rId40"/>
    <p:sldId id="451" r:id="rId41"/>
    <p:sldId id="2500" r:id="rId42"/>
    <p:sldId id="2441" r:id="rId43"/>
    <p:sldId id="2497" r:id="rId44"/>
    <p:sldId id="250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Lst>
        </p14:section>
        <p14:section name="Platform Positioning" id="{2F574730-E268-414C-9FB6-1CA4559AA8D4}">
          <p14:sldIdLst>
            <p14:sldId id="8413"/>
          </p14:sldIdLst>
        </p14:section>
        <p14:section name="Customer evidence" id="{A5D142F4-DE41-4624-8F6B-A5B896457BEC}">
          <p14:sldIdLst>
            <p14:sldId id="276"/>
            <p14:sldId id="1874"/>
          </p14:sldIdLst>
        </p14:section>
        <p14:section name="Momentum &amp; OSS" id="{16B18688-125E-4D27-8C75-B4565DD34F84}">
          <p14:sldIdLst>
            <p14:sldId id="2596"/>
            <p14:sldId id="2501"/>
            <p14:sldId id="2597"/>
            <p14:sldId id="1868"/>
            <p14:sldId id="2367"/>
            <p14:sldId id="8418"/>
            <p14:sldId id="2363"/>
            <p14:sldId id="315"/>
            <p14:sldId id="8357"/>
            <p14:sldId id="8411"/>
            <p14:sldId id="8412"/>
          </p14:sldIdLst>
        </p14:section>
        <p14:section name="Product - .NET Core 2.2" id="{D2A33D8F-4A1C-4AED-897E-BD9F216333DA}">
          <p14:sldIdLst>
            <p14:sldId id="2366"/>
            <p14:sldId id="1889"/>
            <p14:sldId id="2369"/>
            <p14:sldId id="261"/>
            <p14:sldId id="2507"/>
            <p14:sldId id="1881"/>
            <p14:sldId id="2499"/>
            <p14:sldId id="8415"/>
            <p14:sldId id="2506"/>
            <p14:sldId id="8414"/>
          </p14:sldIdLst>
        </p14:section>
        <p14:section name="Product - .NET Core 3.0" id="{8D763F77-60DF-4F2A-959D-80D453256A05}">
          <p14:sldIdLst>
            <p14:sldId id="1869"/>
            <p14:sldId id="8417"/>
            <p14:sldId id="2362"/>
            <p14:sldId id="1589"/>
            <p14:sldId id="1593"/>
            <p14:sldId id="1871"/>
            <p14:sldId id="2504"/>
            <p14:sldId id="2371"/>
            <p14:sldId id="1604"/>
            <p14:sldId id="8416"/>
            <p14:sldId id="451"/>
            <p14:sldId id="2500"/>
            <p14:sldId id="2441"/>
            <p14:sldId id="2497"/>
            <p14:sldId id="25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B177ED"/>
    <a:srgbClr val="512BD4"/>
    <a:srgbClr val="7030A0"/>
    <a:srgbClr val="0079D6"/>
    <a:srgbClr val="0063B1"/>
    <a:srgbClr val="00ABEC"/>
    <a:srgbClr val="F7FAFF"/>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921" autoAdjust="0"/>
  </p:normalViewPr>
  <p:slideViewPr>
    <p:cSldViewPr snapToGrid="0">
      <p:cViewPr varScale="1">
        <p:scale>
          <a:sx n="111" d="100"/>
          <a:sy n="111" d="100"/>
        </p:scale>
        <p:origin x="252" y="90"/>
      </p:cViewPr>
      <p:guideLst/>
    </p:cSldViewPr>
  </p:slideViewPr>
  <p:notesTextViewPr>
    <p:cViewPr>
      <p:scale>
        <a:sx n="1" d="1"/>
        <a:sy n="1" d="1"/>
      </p:scale>
      <p:origin x="0" y="0"/>
    </p:cViewPr>
  </p:notesTextViewPr>
  <p:sorterViewPr>
    <p:cViewPr>
      <p:scale>
        <a:sx n="90" d="100"/>
        <a:sy n="90" d="100"/>
      </p:scale>
      <p:origin x="0" y="-520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r>
              <a:rPr lang="en-US" spc="60" baseline="0">
                <a:latin typeface="+mj-lt"/>
              </a:rPr>
              <a:t>RUNTIME PERFORMANCE</a:t>
            </a:r>
          </a:p>
        </c:rich>
      </c:tx>
      <c:layout>
        <c:manualLayout>
          <c:xMode val="edge"/>
          <c:yMode val="edge"/>
          <c:x val="0.39281875892420293"/>
          <c:y val="1.5637858393240833E-2"/>
        </c:manualLayout>
      </c:layout>
      <c:overlay val="0"/>
      <c:spPr>
        <a:noFill/>
        <a:ln>
          <a:noFill/>
        </a:ln>
        <a:effectLst/>
      </c:spPr>
      <c:txPr>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endParaRPr lang="en-US"/>
        </a:p>
      </c:txPr>
    </c:title>
    <c:autoTitleDeleted val="0"/>
    <c:plotArea>
      <c:layout/>
      <c:barChart>
        <c:barDir val="col"/>
        <c:grouping val="clustered"/>
        <c:varyColors val="0"/>
        <c:ser>
          <c:idx val="0"/>
          <c:order val="0"/>
          <c:tx>
            <c:strRef>
              <c:f>Sheet2!$B$1</c:f>
              <c:strCache>
                <c:ptCount val="1"/>
                <c:pt idx="0">
                  <c:v> .NET Core 2.0 </c:v>
                </c:pt>
              </c:strCache>
            </c:strRef>
          </c:tx>
          <c:spPr>
            <a:solidFill>
              <a:schemeClr val="accent1"/>
            </a:solidFill>
            <a:ln>
              <a:noFill/>
            </a:ln>
            <a:effectLst/>
          </c:spPr>
          <c:invertIfNegative val="0"/>
          <c:dLbls>
            <c:dLbl>
              <c:idx val="0"/>
              <c:tx>
                <c:rich>
                  <a:bodyPr/>
                  <a:lstStyle/>
                  <a:p>
                    <a:r>
                      <a:rPr lang="en-US"/>
                      <a:t>2.6MM</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FF9-4989-A3A8-5EE7E6958F03}"/>
                </c:ext>
              </c:extLst>
            </c:dLbl>
            <c:dLbl>
              <c:idx val="1"/>
              <c:tx>
                <c:rich>
                  <a:bodyPr/>
                  <a:lstStyle/>
                  <a:p>
                    <a:r>
                      <a:rPr lang="en-US"/>
                      <a:t>599K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FF9-4989-A3A8-5EE7E6958F03}"/>
                </c:ext>
              </c:extLst>
            </c:dLbl>
            <c:dLbl>
              <c:idx val="2"/>
              <c:tx>
                <c:rich>
                  <a:bodyPr/>
                  <a:lstStyle/>
                  <a:p>
                    <a:r>
                      <a:rPr lang="en-US"/>
                      <a:t>97K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Sheet2!$B$2:$B$4</c:f>
              <c:numCache>
                <c:formatCode>_(* #,##0_);_(* \(#,##0\);_(* "-"??_);_(@_)</c:formatCode>
                <c:ptCount val="3"/>
                <c:pt idx="0">
                  <c:v>2600000</c:v>
                </c:pt>
                <c:pt idx="1">
                  <c:v>599000</c:v>
                </c:pt>
                <c:pt idx="2">
                  <c:v>67000</c:v>
                </c:pt>
              </c:numCache>
            </c:numRef>
          </c:val>
          <c:extLst>
            <c:ext xmlns:c16="http://schemas.microsoft.com/office/drawing/2014/chart" uri="{C3380CC4-5D6E-409C-BE32-E72D297353CC}">
              <c16:uniqueId val="{00000000-3FF9-4989-A3A8-5EE7E6958F03}"/>
            </c:ext>
          </c:extLst>
        </c:ser>
        <c:ser>
          <c:idx val="1"/>
          <c:order val="1"/>
          <c:tx>
            <c:strRef>
              <c:f>Sheet2!$C$1</c:f>
              <c:strCache>
                <c:ptCount val="1"/>
                <c:pt idx="0">
                  <c:v> .NET Core 2.1 </c:v>
                </c:pt>
              </c:strCache>
            </c:strRef>
          </c:tx>
          <c:spPr>
            <a:solidFill>
              <a:schemeClr val="accent3"/>
            </a:solidFill>
            <a:ln>
              <a:noFill/>
            </a:ln>
            <a:effectLst/>
          </c:spPr>
          <c:invertIfNegative val="0"/>
          <c:dLbls>
            <c:dLbl>
              <c:idx val="0"/>
              <c:tx>
                <c:rich>
                  <a:bodyPr/>
                  <a:lstStyle/>
                  <a:p>
                    <a:r>
                      <a:rPr lang="en-US"/>
                      <a:t>3.0MM</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FF9-4989-A3A8-5EE7E6958F03}"/>
                </c:ext>
              </c:extLst>
            </c:dLbl>
            <c:dLbl>
              <c:idx val="1"/>
              <c:tx>
                <c:rich>
                  <a:bodyPr/>
                  <a:lstStyle/>
                  <a:p>
                    <a:r>
                      <a:rPr lang="en-US"/>
                      <a:t>712K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FF9-4989-A3A8-5EE7E6958F03}"/>
                </c:ext>
              </c:extLst>
            </c:dLbl>
            <c:dLbl>
              <c:idx val="2"/>
              <c:tx>
                <c:rich>
                  <a:bodyPr/>
                  <a:lstStyle/>
                  <a:p>
                    <a:r>
                      <a:rPr lang="en-US"/>
                      <a:t>240K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Sheet2!$C$2:$C$4</c:f>
              <c:numCache>
                <c:formatCode>_(* #,##0_);_(* \(#,##0\);_(* "-"??_);_(@_)</c:formatCode>
                <c:ptCount val="3"/>
                <c:pt idx="0">
                  <c:v>2900000</c:v>
                </c:pt>
                <c:pt idx="1">
                  <c:v>662000</c:v>
                </c:pt>
                <c:pt idx="2">
                  <c:v>216000</c:v>
                </c:pt>
              </c:numCache>
            </c:numRef>
          </c:val>
          <c:extLst>
            <c:ext xmlns:c16="http://schemas.microsoft.com/office/drawing/2014/chart" uri="{C3380CC4-5D6E-409C-BE32-E72D297353CC}">
              <c16:uniqueId val="{00000001-3FF9-4989-A3A8-5EE7E6958F03}"/>
            </c:ext>
          </c:extLst>
        </c:ser>
        <c:dLbls>
          <c:showLegendKey val="0"/>
          <c:showVal val="0"/>
          <c:showCatName val="0"/>
          <c:showSerName val="0"/>
          <c:showPercent val="0"/>
          <c:showBubbleSize val="0"/>
        </c:dLbls>
        <c:gapWidth val="219"/>
        <c:overlap val="-27"/>
        <c:axId val="863012408"/>
        <c:axId val="863012736"/>
      </c:barChart>
      <c:catAx>
        <c:axId val="863012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63012736"/>
        <c:crosses val="autoZero"/>
        <c:auto val="1"/>
        <c:lblAlgn val="ctr"/>
        <c:lblOffset val="100"/>
        <c:noMultiLvlLbl val="0"/>
      </c:catAx>
      <c:valAx>
        <c:axId val="863012736"/>
        <c:scaling>
          <c:orientation val="minMax"/>
          <c:max val="3000000"/>
          <c:min val="0"/>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863012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11/13/2019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techempower.com/benchmarks/#section=data-r18&amp;hw=ph&amp;test=plaintext"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.NET Foundation is our center of gravity for open development and collaboration around the .NET ecosystem. The .NET</a:t>
            </a:r>
            <a:r>
              <a:rPr lang="en-US" b="0" baseline="0" dirty="0"/>
              <a:t> </a:t>
            </a:r>
            <a:r>
              <a:rPr lang="en-US" baseline="0" dirty="0"/>
              <a:t>Foundation has over 50 projects and hundreds of repos under its stewardship. Open Source Software foundations provide protection, support, services and best practices for helping each project be successful and to grow the ecosystem of people and software. </a:t>
            </a:r>
            <a:endParaRPr lang="en-US" dirty="0"/>
          </a:p>
          <a:p>
            <a:endParaRPr lang="en-US" dirty="0"/>
          </a:p>
          <a:p>
            <a:endParaRPr lang="en-US" dirty="0"/>
          </a:p>
          <a:p>
            <a:endParaRPr lang="en-US" dirty="0"/>
          </a:p>
        </p:txBody>
      </p:sp>
      <p:sp>
        <p:nvSpPr>
          <p:cNvPr id="7" name="Slide Number Placeholder 6"/>
          <p:cNvSpPr>
            <a:spLocks noGrp="1"/>
          </p:cNvSpPr>
          <p:nvPr>
            <p:ph type="sldNum" sz="quarter" idx="13"/>
          </p:nvPr>
        </p:nvSpPr>
        <p:spPr/>
        <p:txBody>
          <a:bodyPr/>
          <a:lstStyle/>
          <a:p>
            <a:pPr defTabSz="1004619">
              <a:defRPr/>
            </a:pPr>
            <a:fld id="{B4008EB6-D09E-4580-8CD6-DDB14511944F}" type="slidenum">
              <a:rPr lang="en-US">
                <a:solidFill>
                  <a:prstClr val="black"/>
                </a:solidFill>
                <a:latin typeface="Calibri" panose="020F0502020204030204"/>
              </a:rPr>
              <a:pPr defTabSz="1004619">
                <a:defRPr/>
              </a:pPr>
              <a:t>11</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a:t>https://github.com/dotnet-presentations/home</a:t>
            </a:r>
          </a:p>
          <a:p>
            <a:endParaRPr lang="en-US"/>
          </a:p>
        </p:txBody>
      </p:sp>
    </p:spTree>
    <p:extLst>
      <p:ext uri="{BB962C8B-B14F-4D97-AF65-F5344CB8AC3E}">
        <p14:creationId xmlns:p14="http://schemas.microsoft.com/office/powerpoint/2010/main" val="3406728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ecosystem starts with you! Get involved by joining (or running!) a meetup. Contribute to projects, or just read the news. Visit www.dotnetfoundation.org</a:t>
            </a:r>
          </a:p>
          <a:p>
            <a:endParaRPr lang="en-US" dirty="0"/>
          </a:p>
          <a:p>
            <a:r>
              <a:rPr lang="en-US" dirty="0"/>
              <a:t>Join the foundation as a member and vote for the board.</a:t>
            </a:r>
          </a:p>
        </p:txBody>
      </p:sp>
      <p:sp>
        <p:nvSpPr>
          <p:cNvPr id="4" name="Slide Number Placeholder 3"/>
          <p:cNvSpPr>
            <a:spLocks noGrp="1"/>
          </p:cNvSpPr>
          <p:nvPr>
            <p:ph type="sldNum" sz="quarter" idx="5"/>
          </p:nvPr>
        </p:nvSpPr>
        <p:spPr/>
        <p:txBody>
          <a:bodyPr/>
          <a:lstStyle/>
          <a:p>
            <a:fld id="{E0AE778D-2A57-4226-B72B-26EA3CA60131}" type="slidenum">
              <a:rPr lang="en-US" smtClean="0"/>
              <a:t>12</a:t>
            </a:fld>
            <a:endParaRPr lang="en-US"/>
          </a:p>
        </p:txBody>
      </p:sp>
    </p:spTree>
    <p:extLst>
      <p:ext uri="{BB962C8B-B14F-4D97-AF65-F5344CB8AC3E}">
        <p14:creationId xmlns:p14="http://schemas.microsoft.com/office/powerpoint/2010/main" val="2923160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 huge community and the .NET Foundation is key to help foster it. We have over 4 million developers worldwide and .NET has grown its developer base by 1 million over the last year. There are meetups all over the world that speak on all sorts of .NET topics and application development. Here are the ones on meetup.com.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B97ED9AE-6E82-4D32-9F42-74C22E074F0F}"/>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075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We’re proud of all the innovation in .NET Core and the surrounding ecosystem, but we’re also proud of its momentum in the open source community.</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There are a number of open source projects that make up the .NET platform ecosystem, and it’s amazing to see the engagement. 87% of the people who contribute to the .NET platform don’t work at Microsoft. </a:t>
            </a:r>
          </a:p>
          <a:p>
            <a:r>
              <a:rPr lang="en-US" sz="1200" kern="1200">
                <a:solidFill>
                  <a:schemeClr val="tx1"/>
                </a:solidFill>
                <a:effectLst/>
                <a:latin typeface="+mn-lt"/>
                <a:ea typeface="+mn-ea"/>
                <a:cs typeface="+mn-cs"/>
              </a:rPr>
              <a:t>And these open source developers have made over 61 thousand code contributions back to the platform.</a:t>
            </a:r>
          </a:p>
          <a:p>
            <a:r>
              <a:rPr lang="en-US" sz="1200" kern="120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B6392203-7443-433F-8273-2CE3C5519F4B}" type="slidenum">
              <a:rPr lang="en-US" smtClean="0"/>
              <a:t>14</a:t>
            </a:fld>
            <a:endParaRPr lang="en-US"/>
          </a:p>
        </p:txBody>
      </p:sp>
    </p:spTree>
    <p:extLst>
      <p:ext uri="{BB962C8B-B14F-4D97-AF65-F5344CB8AC3E}">
        <p14:creationId xmlns:p14="http://schemas.microsoft.com/office/powerpoint/2010/main" val="3664782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Jim </a:t>
            </a:r>
            <a:r>
              <a:rPr lang="en-US" b="1" err="1"/>
              <a:t>Zemlin</a:t>
            </a:r>
            <a:r>
              <a:rPr lang="en-US" b="1"/>
              <a:t>, Executive</a:t>
            </a:r>
            <a:r>
              <a:rPr lang="en-US" b="1" baseline="0"/>
              <a:t> director of Linux foundation said “There are 10’s of millions of open source projects, invest in the ones with sustainable ecosystems”. .NET is one of those projects. </a:t>
            </a:r>
            <a:r>
              <a:rPr lang="en-US"/>
              <a:t>CNCF</a:t>
            </a:r>
            <a:r>
              <a:rPr lang="en-US" baseline="0"/>
              <a:t> tracks the top 30 highest velocity open source projects. </a:t>
            </a:r>
            <a:r>
              <a:rPr lang="en-US"/>
              <a:t>This is a logarithmic</a:t>
            </a:r>
            <a:r>
              <a:rPr lang="en-US" baseline="0"/>
              <a:t> scale to measure OSS project velocity with commits on the X axis and PRs and issues on the Y axis, with # of authors indicated by the size of the circle. The farther upper right the more activity a project has. Linux Kernel is #1, followed by Chromium, Kubernetes and Microsoft Docs. Notice .NET is the #1 application framework. </a:t>
            </a:r>
          </a:p>
          <a:p>
            <a:endParaRPr lang="en-US" baseline="0"/>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AD7DCF-4954-42D1-825D-68A0F61615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685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&lt;talk to the journey, key milestones below&gt;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Dec 2001-Feb 2002.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A new platform is born. </a:t>
            </a:r>
            <a:r>
              <a:rPr lang="en-US" b="0"/>
              <a:t>Along with HP,</a:t>
            </a:r>
            <a:r>
              <a:rPr lang="en-US" b="0" baseline="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1"/>
              <a:t>Mono project begins. </a:t>
            </a:r>
            <a:r>
              <a:rPr lang="en-US"/>
              <a:t>The CLI</a:t>
            </a:r>
            <a:r>
              <a:rPr lang="en-US" baseline="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2008.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t>ASP.NET MVC web development stack is released to </a:t>
            </a:r>
            <a:r>
              <a:rPr lang="en-US" b="1" baseline="0" err="1"/>
              <a:t>CodePlex</a:t>
            </a:r>
            <a:r>
              <a:rPr lang="en-US" b="1" baseline="0"/>
              <a:t> as open source. </a:t>
            </a:r>
            <a:r>
              <a:rPr lang="en-US" b="0" baseline="0"/>
              <a:t>This was the first application development framework from Microsoft to be released as open source. The underlying runtime and compilers were still closed however.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Hell</a:t>
            </a:r>
            <a:r>
              <a:rPr lang="en-US" b="1" baseline="0"/>
              <a:t> freezes over &amp; pigs fly. </a:t>
            </a:r>
            <a:r>
              <a:rPr lang="en-US"/>
              <a:t>Early 2014 at Microsoft’s BUILD</a:t>
            </a:r>
            <a:r>
              <a:rPr lang="en-US" baseline="0"/>
              <a:t> conference</a:t>
            </a:r>
            <a:r>
              <a:rPr lang="en-US"/>
              <a:t>, Anders Hejlsberg, the father of C#,</a:t>
            </a:r>
            <a:r>
              <a:rPr lang="en-US" baseline="0"/>
              <a:t> releases </a:t>
            </a:r>
            <a:r>
              <a:rPr lang="en-US"/>
              <a:t>the .NET Compiler</a:t>
            </a:r>
            <a:r>
              <a:rPr lang="en-US" baseline="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Mono comes home. </a:t>
            </a:r>
            <a:r>
              <a:rPr lang="en-US"/>
              <a:t>In</a:t>
            </a:r>
            <a:r>
              <a:rPr lang="en-US" baseline="0"/>
              <a:t> early 2016, Microsoft finally acquires Xamarin and brings Miguel de Icaza into Developer Division. Mono joins the .NET foundation and is officially supported and contributed to by Microsoft. The Microsoft community officially meets the Mono community.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2017.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t>.NET Core 2.0 Released. </a:t>
            </a:r>
            <a:r>
              <a:rPr lang="en-US" b="0" baseline="0"/>
              <a:t>Our cross platform and open source implementation of .NET finally releases to the world with unified tooling support across multiple operating systems and editors. </a:t>
            </a:r>
            <a:endParaRPr lang="en-US"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err="1"/>
              <a:t>Winforms</a:t>
            </a:r>
            <a:r>
              <a:rPr lang="en-US" b="1" baseline="0"/>
              <a:t> and WPF go open source. </a:t>
            </a:r>
            <a:r>
              <a:rPr lang="en-US" b="0" baseline="0"/>
              <a:t>At Microsoft Connect 2018 we announced the open sourcing of Windows Forms and WPF desktop frameworks. We’ve seen incredible contributions and activity since. The community now has the power to guide the direction of these frameworks. </a:t>
            </a:r>
            <a:endParaRPr lang="en-US"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t>.NET Core 3.0 released. </a:t>
            </a:r>
            <a:r>
              <a:rPr lang="en-US" b="0" baseline="0"/>
              <a:t>.NET Core 3.0 brings Windows desktop workloads to the .NET Core runtime which will allow self contained EXEs, side-by-side installs, and faster performance. </a:t>
            </a:r>
            <a:endParaRPr lang="en-US"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11/13/2019 1:02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087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600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7154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Swagger support</a:t>
            </a:r>
          </a:p>
          <a:p>
            <a:r>
              <a:rPr lang="en-US" dirty="0"/>
              <a:t>Http-</a:t>
            </a:r>
            <a:r>
              <a:rPr lang="en-US" dirty="0" err="1"/>
              <a:t>Repl</a:t>
            </a:r>
            <a:endParaRPr lang="en-US" dirty="0"/>
          </a:p>
          <a:p>
            <a:r>
              <a:rPr lang="en-US" dirty="0"/>
              <a:t>SignalR client-to-server streaming</a:t>
            </a:r>
          </a:p>
        </p:txBody>
      </p:sp>
      <p:sp>
        <p:nvSpPr>
          <p:cNvPr id="4" name="Slide Number Placeholder 3"/>
          <p:cNvSpPr>
            <a:spLocks noGrp="1"/>
          </p:cNvSpPr>
          <p:nvPr>
            <p:ph type="sldNum" sz="quarter" idx="10"/>
          </p:nvPr>
        </p:nvSpPr>
        <p:spPr/>
        <p:txBody>
          <a:bodyPr/>
          <a:lstStyle/>
          <a:p>
            <a:fld id="{E0AE778D-2A57-4226-B72B-26EA3CA60131}" type="slidenum">
              <a:rPr lang="en-US" smtClean="0"/>
              <a:t>20</a:t>
            </a:fld>
            <a:endParaRPr lang="en-US"/>
          </a:p>
        </p:txBody>
      </p:sp>
    </p:spTree>
    <p:extLst>
      <p:ext uri="{BB962C8B-B14F-4D97-AF65-F5344CB8AC3E}">
        <p14:creationId xmlns:p14="http://schemas.microsoft.com/office/powerpoint/2010/main" val="1117941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Azure is the .NET developer’s cloud. There are hundreds of developer services accessible to C# developers. From fully managed platform as a service with App Service, to serverless event driven Azure functions to relational and non-relational databases, the .NET developer is a primary target customer. We make developing against these services as integrated and productive as a .NET developer would expect.  </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11/13/2019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7198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282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there are a lot of great tools in Visual Studio for building applications. But what’s even better is the latest tools for building, monitoring, and managing your cloud applications. Whether that’s web applications hosted in App Service, or serverless Azure functions with C#, or containerized apps with Docker, we have you covered. </a:t>
            </a:r>
          </a:p>
        </p:txBody>
      </p:sp>
      <p:sp>
        <p:nvSpPr>
          <p:cNvPr id="4" name="Slide Number Placeholder 3"/>
          <p:cNvSpPr>
            <a:spLocks noGrp="1"/>
          </p:cNvSpPr>
          <p:nvPr>
            <p:ph type="sldNum" sz="quarter" idx="5"/>
          </p:nvPr>
        </p:nvSpPr>
        <p:spPr/>
        <p:txBody>
          <a:bodyPr/>
          <a:lstStyle/>
          <a:p>
            <a:fld id="{E0AE778D-2A57-4226-B72B-26EA3CA60131}" type="slidenum">
              <a:rPr lang="en-US" smtClean="0"/>
              <a:t>23</a:t>
            </a:fld>
            <a:endParaRPr lang="en-US"/>
          </a:p>
        </p:txBody>
      </p:sp>
    </p:spTree>
    <p:extLst>
      <p:ext uri="{BB962C8B-B14F-4D97-AF65-F5344CB8AC3E}">
        <p14:creationId xmlns:p14="http://schemas.microsoft.com/office/powerpoint/2010/main" val="3685246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25</a:t>
            </a:fld>
            <a:endParaRPr lang="en-US"/>
          </a:p>
        </p:txBody>
      </p:sp>
    </p:spTree>
    <p:extLst>
      <p:ext uri="{BB962C8B-B14F-4D97-AF65-F5344CB8AC3E}">
        <p14:creationId xmlns:p14="http://schemas.microsoft.com/office/powerpoint/2010/main" val="1590329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an Azure DevOps pipeline and a GitHub repository</a:t>
            </a:r>
          </a:p>
        </p:txBody>
      </p:sp>
      <p:sp>
        <p:nvSpPr>
          <p:cNvPr id="4" name="Slide Number Placeholder 3"/>
          <p:cNvSpPr>
            <a:spLocks noGrp="1"/>
          </p:cNvSpPr>
          <p:nvPr>
            <p:ph type="sldNum" sz="quarter" idx="10"/>
          </p:nvPr>
        </p:nvSpPr>
        <p:spPr/>
        <p:txBody>
          <a:bodyPr/>
          <a:lstStyle/>
          <a:p>
            <a:fld id="{E0AE778D-2A57-4226-B72B-26EA3CA60131}" type="slidenum">
              <a:rPr lang="en-US" smtClean="0"/>
              <a:t>26</a:t>
            </a:fld>
            <a:endParaRPr lang="en-US"/>
          </a:p>
        </p:txBody>
      </p:sp>
    </p:spTree>
    <p:extLst>
      <p:ext uri="{BB962C8B-B14F-4D97-AF65-F5344CB8AC3E}">
        <p14:creationId xmlns:p14="http://schemas.microsoft.com/office/powerpoint/2010/main" val="1643183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ANIMATED SLIDE – shows progression of entire .NET platform into .NET Core specific workloads. </a:t>
            </a:r>
          </a:p>
          <a:p>
            <a:endParaRPr lang="en-US"/>
          </a:p>
          <a:p>
            <a:r>
              <a:rPr lang="en-US"/>
              <a:t>.NET Core is our cross-platform, open source implementation of .NET and is perfectly suited for requirements of cloud-native, cross-platform services. We’ve made significant investments in the core performance as well as the web stack so that you can easily take advantage of cloud patterns and scale.  </a:t>
            </a:r>
          </a:p>
          <a:p>
            <a:endParaRPr lang="en-US"/>
          </a:p>
          <a:p>
            <a:r>
              <a:rPr lang="en-US"/>
              <a:t>.NET Core 3 will expand on the supported workloads to include IoT, AI and Windows Desktop.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682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Microservices will also be a big theme for .NET Core 3. We’re looking at additional patterns and templates for building these quickly.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998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693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2236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Framework will continue with highly-compatible targeted improvements like the last few releases and support will remain unchanged. You will be able to retarget existing apps to 4.8 and gain these improvements. </a:t>
            </a:r>
          </a:p>
          <a:p>
            <a:endParaRPr lang="en-US"/>
          </a:p>
          <a:p>
            <a:r>
              <a:rPr lang="en-US"/>
              <a:t>When you’re ready to move to .NET Core 3 (to take advantage of </a:t>
            </a:r>
            <a:r>
              <a:rPr lang="en-US" err="1"/>
              <a:t>SxS</a:t>
            </a:r>
            <a:r>
              <a:rPr lang="en-US"/>
              <a:t> install, interop between desktop app frameworks, and .NET Core performance) you can retarget and rebuild your apps to .NET Core.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701F2-1757-4817-8FC4-77DCE86308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808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a:t>
            </a:r>
          </a:p>
        </p:txBody>
      </p:sp>
      <p:sp>
        <p:nvSpPr>
          <p:cNvPr id="4" name="Slide Number Placeholder 3"/>
          <p:cNvSpPr>
            <a:spLocks noGrp="1"/>
          </p:cNvSpPr>
          <p:nvPr>
            <p:ph type="sldNum" sz="quarter" idx="10"/>
          </p:nvPr>
        </p:nvSpPr>
        <p:spPr/>
        <p:txBody>
          <a:bodyPr/>
          <a:lstStyle/>
          <a:p>
            <a:fld id="{E0AE778D-2A57-4226-B72B-26EA3CA60131}" type="slidenum">
              <a:rPr lang="en-US" smtClean="0"/>
              <a:t>34</a:t>
            </a:fld>
            <a:endParaRPr lang="en-US"/>
          </a:p>
        </p:txBody>
      </p:sp>
    </p:spTree>
    <p:extLst>
      <p:ext uri="{BB962C8B-B14F-4D97-AF65-F5344CB8AC3E}">
        <p14:creationId xmlns:p14="http://schemas.microsoft.com/office/powerpoint/2010/main" val="3913341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You can build anything with .NET.  We’ve made significant investments in .NET over the years as well as unifying the ecosystem to support building literally anything. From desktop to gaming to the cloud, .NET is a general purpose programming platform that enables all kinds of scenarios. Once you learn one, you can easily pick up another.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&lt;CLICK&gt;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What’s more, you can also use your favorite tools and editors to build .NET apps – or use Visual Studio, Visual Studio Code or Visual Studio for Mac.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8959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0774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364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Cognitive services uses pretrained models. These are super easy to use set of services for vision recognition, speech and text. </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11/13/2019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39741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ML.NET is used to develop and integrate custom machine learning models into .NET apps of any type - web, mobile, desktop, gaming, and IoT. </a:t>
            </a:r>
            <a:endParaRPr lang="en-US" dirty="0"/>
          </a:p>
          <a:p>
            <a:endParaRPr lang="en-US" dirty="0"/>
          </a:p>
          <a:p>
            <a:r>
              <a:rPr lang="en-US" dirty="0"/>
              <a:t>ML.NET is developer focused which means we are going to optimize for common developer scenarios (like recommendation, sentiment analysis)</a:t>
            </a:r>
          </a:p>
          <a:p>
            <a:endParaRPr lang="en-US" dirty="0"/>
          </a:p>
          <a:p>
            <a:r>
              <a:rPr lang="en-US" dirty="0"/>
              <a:t>ML.NET is based upon a decade of internal goodness </a:t>
            </a:r>
          </a:p>
          <a:p>
            <a:endParaRPr lang="en-US" dirty="0"/>
          </a:p>
          <a:p>
            <a:r>
              <a:rPr lang="en-US" dirty="0"/>
              <a:t>ML.NET is open source and cross-platform</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11/13/2019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650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9507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5min</a:t>
            </a:r>
          </a:p>
        </p:txBody>
      </p:sp>
      <p:sp>
        <p:nvSpPr>
          <p:cNvPr id="4" name="Slide Number Placeholder 3"/>
          <p:cNvSpPr>
            <a:spLocks noGrp="1"/>
          </p:cNvSpPr>
          <p:nvPr>
            <p:ph type="sldNum" sz="quarter" idx="10"/>
          </p:nvPr>
        </p:nvSpPr>
        <p:spPr/>
        <p:txBody>
          <a:bodyPr/>
          <a:lstStyle/>
          <a:p>
            <a:fld id="{E0AE778D-2A57-4226-B72B-26EA3CA60131}" type="slidenum">
              <a:rPr lang="en-US" smtClean="0"/>
              <a:t>40</a:t>
            </a:fld>
            <a:endParaRPr lang="en-US"/>
          </a:p>
        </p:txBody>
      </p:sp>
    </p:spTree>
    <p:extLst>
      <p:ext uri="{BB962C8B-B14F-4D97-AF65-F5344CB8AC3E}">
        <p14:creationId xmlns:p14="http://schemas.microsoft.com/office/powerpoint/2010/main" val="26519734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hope what we showed you today reinforced our commitment to .NET for building anything you can imagine. It’s the best time to be a .NET developer and we have some very exciting innovations being made to the platform. The ecosystem is growing and it’s thanks to you! Please get involved and learn more on our website.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513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customers have been embracing the productivity in our platform, languages and tools for 15+ years. We’re now gaining existing customers as well as new ones on our cloud-native, cross-platform, and device-native approaches with these new architectures. Here are just a few. There are many more (and their stories) on our website.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8925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https://www.youtube.com/watch?v=hUNKUwYH0Tg </a:t>
            </a:r>
          </a:p>
          <a:p>
            <a:endParaRPr lang="en-US" dirty="0"/>
          </a:p>
          <a:p>
            <a:r>
              <a:rPr lang="en-US" dirty="0"/>
              <a:t>Let’s take a look at one of these customer stories. </a:t>
            </a:r>
          </a:p>
        </p:txBody>
      </p:sp>
      <p:sp>
        <p:nvSpPr>
          <p:cNvPr id="4" name="Slide Number Placeholder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2259105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seeing incredible growth in .NET</a:t>
            </a:r>
            <a:r>
              <a:rPr lang="en-US"/>
              <a:t>. </a:t>
            </a:r>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798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made significant investments in the platform especially in terms of performance. </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hlinkClick r:id="rId4"/>
              </a:rPr>
              <a:t>https://www.techempower.com/benchmarks/#section=data-r18&amp;hw=ph&amp;test=plaintext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 the latest benchmarks on raw platform performance, .NET is more than 8 times faster than Node.js</a:t>
            </a:r>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8</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4135782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numbers show the micro framework tests (as opposed to the raw platform tests) which makes them more realistic. </a:t>
            </a:r>
          </a:p>
          <a:p>
            <a:r>
              <a:rPr lang="en-US"/>
              <a:t>Call out the incredible performance increase in the REAL WORLD data access scenario. </a:t>
            </a:r>
          </a:p>
          <a:p>
            <a:endParaRPr lang="en-US"/>
          </a:p>
        </p:txBody>
      </p:sp>
      <p:sp>
        <p:nvSpPr>
          <p:cNvPr id="4" name="Slide Number Placeholder 3"/>
          <p:cNvSpPr>
            <a:spLocks noGrp="1"/>
          </p:cNvSpPr>
          <p:nvPr>
            <p:ph type="sldNum" sz="quarter" idx="10"/>
          </p:nvPr>
        </p:nvSpPr>
        <p:spPr/>
        <p:txBody>
          <a:bodyPr/>
          <a:lstStyle/>
          <a:p>
            <a:pPr marL="0" marR="0" lvl="0" indent="0" algn="r" defTabSz="914295"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295"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358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Bing.com moved to .NET Core 2.1 and saw incredible performance gains. It made a wave of news. Check out the interview with the lead engineer: https://channel9.msdn.com/Events/dotnetConf/2018/S318</a:t>
            </a:r>
          </a:p>
        </p:txBody>
      </p:sp>
      <p:sp>
        <p:nvSpPr>
          <p:cNvPr id="4" name="Slide Number Placeholder 3"/>
          <p:cNvSpPr>
            <a:spLocks noGrp="1"/>
          </p:cNvSpPr>
          <p:nvPr>
            <p:ph type="sldNum" sz="quarter" idx="5"/>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42162551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p>
          <a:p>
            <a:pPr algn="ctr">
              <a:lnSpc>
                <a:spcPct val="90000"/>
              </a:lnSpc>
              <a:spcAft>
                <a:spcPts val="600"/>
              </a:spcAft>
            </a:pPr>
            <a:r>
              <a:rPr lang="en-US" sz="2400" i="1">
                <a:solidFill>
                  <a:schemeClr val="bg1"/>
                </a:solidFill>
              </a:rPr>
              <a:t>A developer platform for building all your apps. </a:t>
            </a:r>
          </a:p>
          <a:p>
            <a:pPr algn="ctr">
              <a:lnSpc>
                <a:spcPct val="90000"/>
              </a:lnSpc>
              <a:spcAft>
                <a:spcPts val="600"/>
              </a:spcAft>
            </a:pPr>
            <a:endParaRPr lang="en-US" sz="2400" i="1">
              <a:solidFill>
                <a:schemeClr val="bg1"/>
              </a:solidFill>
            </a:endParaRPr>
          </a:p>
          <a:p>
            <a:pPr algn="ctr">
              <a:lnSpc>
                <a:spcPct val="90000"/>
              </a:lnSpc>
              <a:spcAft>
                <a:spcPts val="600"/>
              </a:spcAft>
            </a:pPr>
            <a:r>
              <a:rPr lang="en-US" sz="3200" i="0">
                <a:solidFill>
                  <a:schemeClr val="bg1"/>
                </a:solidFill>
              </a:rPr>
              <a:t>www.dot.net</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C461A05-AEE5-4F03-AB59-08DE18E68BAE}"/>
              </a:ext>
            </a:extLst>
          </p:cNvPr>
          <p:cNvSpPr>
            <a:spLocks noGrp="1"/>
          </p:cNvSpPr>
          <p:nvPr>
            <p:ph type="body" sz="quarter" idx="10" hasCustomPrompt="1"/>
          </p:nvPr>
        </p:nvSpPr>
        <p:spPr>
          <a:xfrm>
            <a:off x="269239" y="1544877"/>
            <a:ext cx="11655839" cy="517065"/>
          </a:xfrm>
        </p:spPr>
        <p:txBody>
          <a:bodyPr/>
          <a:lstStyle>
            <a:lvl1pPr marL="0" indent="0">
              <a:buNone/>
              <a:defRPr sz="2400">
                <a:latin typeface="Consolas" panose="020B0609020204030204" pitchFamily="49" charset="0"/>
              </a:defRPr>
            </a:lvl1pPr>
            <a:lvl2pPr marL="336145" indent="0">
              <a:buNone/>
              <a:defRPr>
                <a:latin typeface="Consolas" panose="020B0609020204030204" pitchFamily="49" charset="0"/>
              </a:defRPr>
            </a:lvl2pPr>
            <a:lvl3pPr marL="560241" indent="0">
              <a:buNone/>
              <a:defRPr>
                <a:latin typeface="Consolas" panose="020B0609020204030204" pitchFamily="49" charset="0"/>
              </a:defRPr>
            </a:lvl3pPr>
            <a:lvl4pPr marL="784338" indent="0">
              <a:buNone/>
              <a:defRPr>
                <a:latin typeface="Consolas" panose="020B0609020204030204" pitchFamily="49" charset="0"/>
              </a:defRPr>
            </a:lvl4pPr>
            <a:lvl5pPr marL="1008434" indent="0">
              <a:buNone/>
              <a:defRPr>
                <a:latin typeface="Consolas" panose="020B0609020204030204" pitchFamily="49" charset="0"/>
              </a:defRPr>
            </a:lvl5pPr>
          </a:lstStyle>
          <a:p>
            <a:pPr lvl="0"/>
            <a:r>
              <a:rPr lang="en-US" dirty="0"/>
              <a:t>Code Samples</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637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59625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5828005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D7A20-D830-4721-905D-1072E64AB5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11E7B-01B9-42ED-B2F3-D20F04F9A2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E9DECE-7C08-4197-A185-5381AD78A835}"/>
              </a:ext>
            </a:extLst>
          </p:cNvPr>
          <p:cNvSpPr>
            <a:spLocks noGrp="1"/>
          </p:cNvSpPr>
          <p:nvPr>
            <p:ph type="dt" sz="half" idx="10"/>
          </p:nvPr>
        </p:nvSpPr>
        <p:spPr/>
        <p:txBody>
          <a:bodyPr/>
          <a:lstStyle/>
          <a:p>
            <a:fld id="{F81F292E-EB0D-4A42-BCDB-A6D381F7EA77}" type="datetimeFigureOut">
              <a:rPr lang="en-US" smtClean="0"/>
              <a:t>11/13/2019</a:t>
            </a:fld>
            <a:endParaRPr lang="en-US"/>
          </a:p>
        </p:txBody>
      </p:sp>
      <p:sp>
        <p:nvSpPr>
          <p:cNvPr id="5" name="Footer Placeholder 4">
            <a:extLst>
              <a:ext uri="{FF2B5EF4-FFF2-40B4-BE49-F238E27FC236}">
                <a16:creationId xmlns:a16="http://schemas.microsoft.com/office/drawing/2014/main" id="{A73F82AD-FAED-4F2F-8075-047A1911B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0BD11-FE20-45D4-9366-195B66C5F977}"/>
              </a:ext>
            </a:extLst>
          </p:cNvPr>
          <p:cNvSpPr>
            <a:spLocks noGrp="1"/>
          </p:cNvSpPr>
          <p:nvPr>
            <p:ph type="sldNum" sz="quarter" idx="12"/>
          </p:nvPr>
        </p:nvSpPr>
        <p:spPr/>
        <p:txBody>
          <a:bodyPr/>
          <a:lstStyle/>
          <a:p>
            <a:fld id="{62A5C330-7BF6-48DF-B681-7A6660A4A539}" type="slidenum">
              <a:rPr lang="en-US" smtClean="0"/>
              <a:t>‹#›</a:t>
            </a:fld>
            <a:endParaRPr lang="en-US"/>
          </a:p>
        </p:txBody>
      </p:sp>
    </p:spTree>
    <p:extLst>
      <p:ext uri="{BB962C8B-B14F-4D97-AF65-F5344CB8AC3E}">
        <p14:creationId xmlns:p14="http://schemas.microsoft.com/office/powerpoint/2010/main" val="548014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alphaModFix amt="69000"/>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25000"/>
                    </a:schemeClr>
                  </a:solidFill>
                </a:rPr>
                <a:t>.NET</a:t>
              </a:r>
            </a:p>
          </p:txBody>
        </p:sp>
      </p:gr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3220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75856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408353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869829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55" r:id="rId16"/>
    <p:sldLayoutId id="2147483756" r:id="rId17"/>
    <p:sldLayoutId id="2147483757" r:id="rId18"/>
    <p:sldLayoutId id="2147483758" r:id="rId19"/>
    <p:sldLayoutId id="2147483760" r:id="rId20"/>
    <p:sldLayoutId id="2147483761" r:id="rId21"/>
    <p:sldLayoutId id="2147483763" r:id="rId22"/>
    <p:sldLayoutId id="2147483764"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channel9.msdn.com/Events/dotnetConf/2018/S318" TargetMode="External"/><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37.png"/><Relationship Id="rId4" Type="http://schemas.openxmlformats.org/officeDocument/2006/relationships/image" Target="../media/image36.emf"/></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hyperlink" Target="http://www.dotnetfoundation.org/" TargetMode="Externa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hyperlink" Target="https://meetup.com/pro/dotne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hyperlink" Target="https://raw.githubusercontent.com/cncf/velocity/master/charts/top30_20170801_20180801.png" TargetMode="External"/><Relationship Id="rId4" Type="http://schemas.openxmlformats.org/officeDocument/2006/relationships/hyperlink" Target="https://www.cncf.io/blog/2017/06/05/30-highest-velocity-open-source-project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hyperlink" Target="https://launch.visualstudio.com/" TargetMode="External"/><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aka.ms/migratetothecloud"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3.xml"/><Relationship Id="rId16" Type="http://schemas.openxmlformats.org/officeDocument/2006/relationships/image" Target="../media/image19.png"/><Relationship Id="rId1" Type="http://schemas.openxmlformats.org/officeDocument/2006/relationships/slideLayout" Target="../slideLayouts/slideLayout1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19.xml"/><Relationship Id="rId5" Type="http://schemas.openxmlformats.org/officeDocument/2006/relationships/image" Target="../media/image70.pn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aka.ms/netcorewinforms"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73.svg"/></Relationships>
</file>

<file path=ppt/slides/_rels/slide3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dotnet/machinelearning"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dotnet/machinelearning-samples"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hyperlink" Target="http://customers.microsoft.com/en-us/story/a-top-game-studio-of-netease-transforms-development-and-accelerates-time-to-market-with-net-core" TargetMode="External"/><Relationship Id="rId13" Type="http://schemas.openxmlformats.org/officeDocument/2006/relationships/image" Target="../media/image23.png"/><Relationship Id="rId18" Type="http://schemas.openxmlformats.org/officeDocument/2006/relationships/hyperlink" Target="http://www.microsoft.com/net/customers" TargetMode="External"/><Relationship Id="rId3" Type="http://schemas.openxmlformats.org/officeDocument/2006/relationships/hyperlink" Target="http://customers.microsoft.com/en-us/story/raygun" TargetMode="External"/><Relationship Id="rId7" Type="http://schemas.openxmlformats.org/officeDocument/2006/relationships/hyperlink" Target="http://customers.microsoft.com/en-us/story/age-of-ascent-an-ultra-mmo-game-powered-by-azure" TargetMode="External"/><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4.xml"/><Relationship Id="rId16"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hyperlink" Target="https://customers.microsoft.com/en-us/story/tencent-telecommunications-dotnetcore" TargetMode="External"/><Relationship Id="rId11" Type="http://schemas.openxmlformats.org/officeDocument/2006/relationships/hyperlink" Target="https://customers.microsoft.com/en-US/story/godaddy-professional-services-net-core" TargetMode="External"/><Relationship Id="rId5" Type="http://schemas.openxmlformats.org/officeDocument/2006/relationships/hyperlink" Target="http://customers.microsoft.com/en-us/story/jetcustomerstory" TargetMode="External"/><Relationship Id="rId15" Type="http://schemas.openxmlformats.org/officeDocument/2006/relationships/image" Target="../media/image25.png"/><Relationship Id="rId10" Type="http://schemas.openxmlformats.org/officeDocument/2006/relationships/image" Target="../media/image21.png"/><Relationship Id="rId4" Type="http://schemas.openxmlformats.org/officeDocument/2006/relationships/hyperlink" Target="https://customers.microsoft.com/en-us/story/quantum-technologies-discrete-manufacturing-azure" TargetMode="External"/><Relationship Id="rId9" Type="http://schemas.openxmlformats.org/officeDocument/2006/relationships/hyperlink" Target="https://customers.microsoft.com/en-us/story/ups" TargetMode="External"/><Relationship Id="rId14" Type="http://schemas.openxmlformats.org/officeDocument/2006/relationships/image" Target="../media/image2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hyperlink" Target="http://www.dot.net/" TargetMode="External"/><Relationship Id="rId2" Type="http://schemas.openxmlformats.org/officeDocument/2006/relationships/notesSlide" Target="../notesSlides/notesSlide36.xml"/><Relationship Id="rId16" Type="http://schemas.openxmlformats.org/officeDocument/2006/relationships/image" Target="../media/image19.png"/><Relationship Id="rId1" Type="http://schemas.openxmlformats.org/officeDocument/2006/relationships/slideLayout" Target="../slideLayouts/slideLayout1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hUNKUwYH0Tg"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www.dot.net/customers" TargetMode="External"/><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hyperlink" Target="https://www.techempower.com/benchmarks/#section=data-r18&amp;hw=ph&amp;test=plaintext" TargetMode="Externa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hyperlink" Target="https://www.techempower.com/benchmarks/#section=data-r16&amp;hw=ph&amp;test=fortune&amp;a=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8EDCD-3C35-4EE4-8593-9B67247368B0}"/>
              </a:ext>
            </a:extLst>
          </p:cNvPr>
          <p:cNvSpPr>
            <a:spLocks noGrp="1"/>
          </p:cNvSpPr>
          <p:nvPr>
            <p:ph type="title"/>
          </p:nvPr>
        </p:nvSpPr>
        <p:spPr/>
        <p:txBody>
          <a:bodyPr/>
          <a:lstStyle/>
          <a:p>
            <a:r>
              <a:rPr lang="en-US"/>
              <a:t>Bing.com Runs on .NET Core 2.1</a:t>
            </a:r>
          </a:p>
        </p:txBody>
      </p:sp>
      <p:pic>
        <p:nvPicPr>
          <p:cNvPr id="7" name="Picture 6">
            <a:extLst>
              <a:ext uri="{FF2B5EF4-FFF2-40B4-BE49-F238E27FC236}">
                <a16:creationId xmlns:a16="http://schemas.microsoft.com/office/drawing/2014/main" id="{9692AA8C-94FD-4D60-ABCD-E9FBBB9EB257}"/>
              </a:ext>
            </a:extLst>
          </p:cNvPr>
          <p:cNvPicPr>
            <a:picLocks noChangeAspect="1"/>
          </p:cNvPicPr>
          <p:nvPr/>
        </p:nvPicPr>
        <p:blipFill>
          <a:blip r:embed="rId3"/>
          <a:stretch>
            <a:fillRect/>
          </a:stretch>
        </p:blipFill>
        <p:spPr>
          <a:xfrm>
            <a:off x="2590953" y="1142835"/>
            <a:ext cx="7010093" cy="5526888"/>
          </a:xfrm>
          <a:prstGeom prst="rect">
            <a:avLst/>
          </a:prstGeom>
          <a:ln>
            <a:solidFill>
              <a:schemeClr val="accent1"/>
            </a:solidFill>
          </a:ln>
        </p:spPr>
      </p:pic>
      <p:pic>
        <p:nvPicPr>
          <p:cNvPr id="6" name="Picture 5">
            <a:extLst>
              <a:ext uri="{FF2B5EF4-FFF2-40B4-BE49-F238E27FC236}">
                <a16:creationId xmlns:a16="http://schemas.microsoft.com/office/drawing/2014/main" id="{FD1ACFD6-29E3-4F06-A1C5-7C50798882AB}"/>
              </a:ext>
            </a:extLst>
          </p:cNvPr>
          <p:cNvPicPr>
            <a:picLocks noChangeAspect="1"/>
          </p:cNvPicPr>
          <p:nvPr/>
        </p:nvPicPr>
        <p:blipFill>
          <a:blip r:embed="rId4"/>
          <a:stretch>
            <a:fillRect/>
          </a:stretch>
        </p:blipFill>
        <p:spPr>
          <a:xfrm>
            <a:off x="6700646" y="1034899"/>
            <a:ext cx="5491354" cy="6114746"/>
          </a:xfrm>
          <a:prstGeom prst="rect">
            <a:avLst/>
          </a:prstGeom>
          <a:ln>
            <a:solidFill>
              <a:schemeClr val="accent1"/>
            </a:solidFill>
          </a:ln>
        </p:spPr>
      </p:pic>
      <p:pic>
        <p:nvPicPr>
          <p:cNvPr id="8" name="Picture 7">
            <a:extLst>
              <a:ext uri="{FF2B5EF4-FFF2-40B4-BE49-F238E27FC236}">
                <a16:creationId xmlns:a16="http://schemas.microsoft.com/office/drawing/2014/main" id="{EFA45DAC-857F-43D5-9618-A3D0F1AB405F}"/>
              </a:ext>
            </a:extLst>
          </p:cNvPr>
          <p:cNvPicPr>
            <a:picLocks noChangeAspect="1"/>
          </p:cNvPicPr>
          <p:nvPr/>
        </p:nvPicPr>
        <p:blipFill>
          <a:blip r:embed="rId5"/>
          <a:stretch>
            <a:fillRect/>
          </a:stretch>
        </p:blipFill>
        <p:spPr>
          <a:xfrm>
            <a:off x="0" y="1328827"/>
            <a:ext cx="6745833" cy="5526889"/>
          </a:xfrm>
          <a:prstGeom prst="rect">
            <a:avLst/>
          </a:prstGeom>
          <a:ln>
            <a:solidFill>
              <a:schemeClr val="accent1"/>
            </a:solidFill>
          </a:ln>
        </p:spPr>
      </p:pic>
      <p:pic>
        <p:nvPicPr>
          <p:cNvPr id="9" name="Picture 8">
            <a:extLst>
              <a:ext uri="{FF2B5EF4-FFF2-40B4-BE49-F238E27FC236}">
                <a16:creationId xmlns:a16="http://schemas.microsoft.com/office/drawing/2014/main" id="{278FC2B6-1D25-42F8-800D-35DCB5CF5671}"/>
              </a:ext>
            </a:extLst>
          </p:cNvPr>
          <p:cNvPicPr>
            <a:picLocks noChangeAspect="1"/>
          </p:cNvPicPr>
          <p:nvPr/>
        </p:nvPicPr>
        <p:blipFill>
          <a:blip r:embed="rId6"/>
          <a:stretch>
            <a:fillRect/>
          </a:stretch>
        </p:blipFill>
        <p:spPr>
          <a:xfrm>
            <a:off x="3056449" y="1669098"/>
            <a:ext cx="6315075" cy="5000625"/>
          </a:xfrm>
          <a:prstGeom prst="rect">
            <a:avLst/>
          </a:prstGeom>
        </p:spPr>
      </p:pic>
      <p:pic>
        <p:nvPicPr>
          <p:cNvPr id="10" name="Picture 9">
            <a:extLst>
              <a:ext uri="{FF2B5EF4-FFF2-40B4-BE49-F238E27FC236}">
                <a16:creationId xmlns:a16="http://schemas.microsoft.com/office/drawing/2014/main" id="{8D098F04-0C0B-4FEE-9270-98BB67624594}"/>
              </a:ext>
            </a:extLst>
          </p:cNvPr>
          <p:cNvPicPr>
            <a:picLocks noChangeAspect="1"/>
          </p:cNvPicPr>
          <p:nvPr/>
        </p:nvPicPr>
        <p:blipFill>
          <a:blip r:embed="rId7"/>
          <a:stretch>
            <a:fillRect/>
          </a:stretch>
        </p:blipFill>
        <p:spPr>
          <a:xfrm>
            <a:off x="647699" y="3301414"/>
            <a:ext cx="10896600" cy="3267075"/>
          </a:xfrm>
          <a:prstGeom prst="rect">
            <a:avLst/>
          </a:prstGeom>
          <a:ln>
            <a:solidFill>
              <a:schemeClr val="accent1"/>
            </a:solidFill>
          </a:ln>
        </p:spPr>
      </p:pic>
      <p:pic>
        <p:nvPicPr>
          <p:cNvPr id="3" name="Picture 2">
            <a:hlinkClick r:id="rId8"/>
            <a:extLst>
              <a:ext uri="{FF2B5EF4-FFF2-40B4-BE49-F238E27FC236}">
                <a16:creationId xmlns:a16="http://schemas.microsoft.com/office/drawing/2014/main" id="{DD460FD5-EEAF-4833-A92C-311FC4F5B8EA}"/>
              </a:ext>
            </a:extLst>
          </p:cNvPr>
          <p:cNvPicPr>
            <a:picLocks noChangeAspect="1"/>
          </p:cNvPicPr>
          <p:nvPr/>
        </p:nvPicPr>
        <p:blipFill>
          <a:blip r:embed="rId9"/>
          <a:stretch>
            <a:fillRect/>
          </a:stretch>
        </p:blipFill>
        <p:spPr>
          <a:xfrm>
            <a:off x="2900362" y="304800"/>
            <a:ext cx="6391275" cy="6248400"/>
          </a:xfrm>
          <a:prstGeom prst="rect">
            <a:avLst/>
          </a:prstGeom>
          <a:ln>
            <a:solidFill>
              <a:schemeClr val="accent1"/>
            </a:solidFill>
          </a:ln>
        </p:spPr>
      </p:pic>
    </p:spTree>
    <p:extLst>
      <p:ext uri="{BB962C8B-B14F-4D97-AF65-F5344CB8AC3E}">
        <p14:creationId xmlns:p14="http://schemas.microsoft.com/office/powerpoint/2010/main" val="3719100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20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200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6000"/>
                            </p:stCondLst>
                            <p:childTnLst>
                              <p:par>
                                <p:cTn id="17" presetID="1" presetClass="entr" presetSubtype="0" fill="hold" nodeType="afterEffect">
                                  <p:stCondLst>
                                    <p:cond delay="200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06" name="Group 105">
            <a:extLst>
              <a:ext uri="{FF2B5EF4-FFF2-40B4-BE49-F238E27FC236}">
                <a16:creationId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grpSp>
        <p:nvGrpSpPr>
          <p:cNvPr id="17" name="Group 16">
            <a:extLst>
              <a:ext uri="{FF2B5EF4-FFF2-40B4-BE49-F238E27FC236}">
                <a16:creationId xmlns:a16="http://schemas.microsoft.com/office/drawing/2014/main" id="{E37CBB05-A8D2-4DCA-922D-E67623F77B01}"/>
              </a:ext>
            </a:extLst>
          </p:cNvPr>
          <p:cNvGrpSpPr/>
          <p:nvPr/>
        </p:nvGrpSpPr>
        <p:grpSpPr>
          <a:xfrm>
            <a:off x="713548" y="25485"/>
            <a:ext cx="10665321" cy="6856055"/>
            <a:chOff x="713548" y="25485"/>
            <a:chExt cx="10665321" cy="6856055"/>
          </a:xfrm>
        </p:grpSpPr>
        <p:grpSp>
          <p:nvGrpSpPr>
            <p:cNvPr id="15" name="Group 14">
              <a:extLst>
                <a:ext uri="{FF2B5EF4-FFF2-40B4-BE49-F238E27FC236}">
                  <a16:creationId xmlns:a16="http://schemas.microsoft.com/office/drawing/2014/main" id="{9701F1FF-35CA-4CBB-B9A8-492ABF2336B3}"/>
                </a:ext>
              </a:extLst>
            </p:cNvPr>
            <p:cNvGrpSpPr/>
            <p:nvPr/>
          </p:nvGrpSpPr>
          <p:grpSpPr>
            <a:xfrm>
              <a:off x="713548" y="25485"/>
              <a:ext cx="10665321" cy="6856055"/>
              <a:chOff x="713548" y="25485"/>
              <a:chExt cx="10665321" cy="6856055"/>
            </a:xfrm>
          </p:grpSpPr>
          <p:grpSp>
            <p:nvGrpSpPr>
              <p:cNvPr id="13" name="Group 12">
                <a:extLst>
                  <a:ext uri="{FF2B5EF4-FFF2-40B4-BE49-F238E27FC236}">
                    <a16:creationId xmlns:a16="http://schemas.microsoft.com/office/drawing/2014/main" id="{C09D9545-E92F-43BE-8CD2-F51FD5756147}"/>
                  </a:ext>
                </a:extLst>
              </p:cNvPr>
              <p:cNvGrpSpPr/>
              <p:nvPr/>
            </p:nvGrpSpPr>
            <p:grpSpPr>
              <a:xfrm>
                <a:off x="713548" y="25485"/>
                <a:ext cx="10665321" cy="6856055"/>
                <a:chOff x="713548" y="25485"/>
                <a:chExt cx="10665321"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8" y="25485"/>
                  <a:ext cx="10665321" cy="6856055"/>
                  <a:chOff x="655235" y="23291"/>
                  <a:chExt cx="10879184"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5" y="23291"/>
                    <a:ext cx="10879184" cy="6993533"/>
                    <a:chOff x="655235" y="23291"/>
                    <a:chExt cx="10879184" cy="6993533"/>
                  </a:xfrm>
                </p:grpSpPr>
                <p:grpSp>
                  <p:nvGrpSpPr>
                    <p:cNvPr id="147" name="Group 146"/>
                    <p:cNvGrpSpPr/>
                    <p:nvPr/>
                  </p:nvGrpSpPr>
                  <p:grpSpPr>
                    <a:xfrm>
                      <a:off x="655235" y="23291"/>
                      <a:ext cx="10879184" cy="6993533"/>
                      <a:chOff x="654445"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5" y="22798"/>
                        <a:ext cx="10880728" cy="6994525"/>
                        <a:chOff x="654445" y="22798"/>
                        <a:chExt cx="10880728" cy="6994525"/>
                      </a:xfrm>
                    </p:grpSpPr>
                    <p:pic>
                      <p:nvPicPr>
                        <p:cNvPr id="145" name="Picture 144"/>
                        <p:cNvPicPr>
                          <a:picLocks noChangeAspect="1"/>
                        </p:cNvPicPr>
                        <p:nvPr/>
                      </p:nvPicPr>
                      <p:blipFill rotWithShape="1">
                        <a:blip r:embed="rId5"/>
                        <a:srcRect t="17842" b="17842"/>
                        <a:stretch/>
                      </p:blipFill>
                      <p:spPr>
                        <a:xfrm>
                          <a:off x="654445"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8024677" y="4662143"/>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WebJobs</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1106873" y="4746202"/>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679667" y="4313653"/>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sp>
                      <p:nvSpPr>
                        <p:cNvPr id="115" name="Rectangle 114">
                          <a:extLst>
                            <a:ext uri="{FF2B5EF4-FFF2-40B4-BE49-F238E27FC236}">
                              <a16:creationId xmlns:a16="http://schemas.microsoft.com/office/drawing/2014/main" id="{CBCB2B04-E3F2-4AF7-917D-D044B36F7689}"/>
                            </a:ext>
                          </a:extLst>
                        </p:cNvPr>
                        <p:cNvSpPr/>
                        <p:nvPr/>
                      </p:nvSpPr>
                      <p:spPr>
                        <a:xfrm>
                          <a:off x="10054631" y="3155361"/>
                          <a:ext cx="116360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MiniProfiler</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7" name="Rectangle 116">
                          <a:extLst>
                            <a:ext uri="{FF2B5EF4-FFF2-40B4-BE49-F238E27FC236}">
                              <a16:creationId xmlns:a16="http://schemas.microsoft.com/office/drawing/2014/main" id="{8CB6D1E3-DF81-4159-9174-934D71D795B3}"/>
                            </a:ext>
                          </a:extLst>
                        </p:cNvPr>
                        <p:cNvSpPr/>
                        <p:nvPr/>
                      </p:nvSpPr>
                      <p:spPr>
                        <a:xfrm>
                          <a:off x="9853153" y="4290299"/>
                          <a:ext cx="1284950"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protobuf</a:t>
                          </a: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grpSp>
          <p:sp>
            <p:nvSpPr>
              <p:cNvPr id="99" name="Rectangle 98">
                <a:extLst>
                  <a:ext uri="{FF2B5EF4-FFF2-40B4-BE49-F238E27FC236}">
                    <a16:creationId xmlns:a16="http://schemas.microsoft.com/office/drawing/2014/main" id="{A4BAA762-037B-4BD0-B145-9767C72EFEC4}"/>
                  </a:ext>
                </a:extLst>
              </p:cNvPr>
              <p:cNvSpPr/>
              <p:nvPr/>
            </p:nvSpPr>
            <p:spPr>
              <a:xfrm>
                <a:off x="2680276" y="2963485"/>
                <a:ext cx="818237"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ML.NET</a:t>
                </a:r>
              </a:p>
            </p:txBody>
          </p:sp>
        </p:grpSp>
        <p:sp>
          <p:nvSpPr>
            <p:cNvPr id="101" name="Rectangle 100">
              <a:extLst>
                <a:ext uri="{FF2B5EF4-FFF2-40B4-BE49-F238E27FC236}">
                  <a16:creationId xmlns:a16="http://schemas.microsoft.com/office/drawing/2014/main" id="{EAA2207F-2951-4811-B325-A03BEE5CDAFC}"/>
                </a:ext>
              </a:extLst>
            </p:cNvPr>
            <p:cNvSpPr/>
            <p:nvPr/>
          </p:nvSpPr>
          <p:spPr>
            <a:xfrm>
              <a:off x="2795241" y="3615456"/>
              <a:ext cx="924420"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Infer.NET</a:t>
              </a:r>
            </a:p>
          </p:txBody>
        </p:sp>
        <p:sp>
          <p:nvSpPr>
            <p:cNvPr id="116" name="Rectangle 115">
              <a:extLst>
                <a:ext uri="{FF2B5EF4-FFF2-40B4-BE49-F238E27FC236}">
                  <a16:creationId xmlns:a16="http://schemas.microsoft.com/office/drawing/2014/main" id="{DFD0C953-48B6-4709-B580-C94D85A99091}"/>
                </a:ext>
              </a:extLst>
            </p:cNvPr>
            <p:cNvSpPr/>
            <p:nvPr/>
          </p:nvSpPr>
          <p:spPr>
            <a:xfrm>
              <a:off x="1699064" y="4250382"/>
              <a:ext cx="1883849"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StackExchange.Redis</a:t>
              </a:r>
              <a:endParaRPr kumimoji="0" lang="en-US" sz="1469"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sp>
        <p:nvSpPr>
          <p:cNvPr id="114" name="Rectangle 113">
            <a:extLst>
              <a:ext uri="{FF2B5EF4-FFF2-40B4-BE49-F238E27FC236}">
                <a16:creationId xmlns:a16="http://schemas.microsoft.com/office/drawing/2014/main" id="{9B448F55-F5DA-451A-BFC9-F215D50C1DAC}"/>
              </a:ext>
            </a:extLst>
          </p:cNvPr>
          <p:cNvSpPr/>
          <p:nvPr/>
        </p:nvSpPr>
        <p:spPr>
          <a:xfrm>
            <a:off x="980868" y="1852935"/>
            <a:ext cx="1010598"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JSON.NET</a:t>
            </a:r>
          </a:p>
        </p:txBody>
      </p:sp>
    </p:spTree>
    <p:extLst>
      <p:ext uri="{BB962C8B-B14F-4D97-AF65-F5344CB8AC3E}">
        <p14:creationId xmlns:p14="http://schemas.microsoft.com/office/powerpoint/2010/main" val="1584530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75969D-50EF-4038-9004-AD8D58A4BC38}"/>
              </a:ext>
            </a:extLst>
          </p:cNvPr>
          <p:cNvPicPr>
            <a:picLocks noChangeAspect="1"/>
          </p:cNvPicPr>
          <p:nvPr/>
        </p:nvPicPr>
        <p:blipFill>
          <a:blip r:embed="rId3"/>
          <a:stretch>
            <a:fillRect/>
          </a:stretch>
        </p:blipFill>
        <p:spPr>
          <a:xfrm>
            <a:off x="1983179" y="4723962"/>
            <a:ext cx="8423007" cy="3462031"/>
          </a:xfrm>
          <a:prstGeom prst="rect">
            <a:avLst/>
          </a:prstGeom>
        </p:spPr>
      </p:pic>
      <p:pic>
        <p:nvPicPr>
          <p:cNvPr id="5" name="Picture 4">
            <a:extLst>
              <a:ext uri="{FF2B5EF4-FFF2-40B4-BE49-F238E27FC236}">
                <a16:creationId xmlns:a16="http://schemas.microsoft.com/office/drawing/2014/main" id="{A0D1BA40-D210-4012-8F9C-4879DF8EFCC7}"/>
              </a:ext>
            </a:extLst>
          </p:cNvPr>
          <p:cNvPicPr>
            <a:picLocks noChangeAspect="1"/>
          </p:cNvPicPr>
          <p:nvPr/>
        </p:nvPicPr>
        <p:blipFill>
          <a:blip r:embed="rId4"/>
          <a:stretch>
            <a:fillRect/>
          </a:stretch>
        </p:blipFill>
        <p:spPr>
          <a:xfrm>
            <a:off x="1321285" y="0"/>
            <a:ext cx="9935688" cy="4723962"/>
          </a:xfrm>
          <a:prstGeom prst="rect">
            <a:avLst/>
          </a:prstGeom>
        </p:spPr>
      </p:pic>
      <p:sp>
        <p:nvSpPr>
          <p:cNvPr id="2" name="Rectangle 1">
            <a:extLst>
              <a:ext uri="{FF2B5EF4-FFF2-40B4-BE49-F238E27FC236}">
                <a16:creationId xmlns:a16="http://schemas.microsoft.com/office/drawing/2014/main" id="{31129ECD-E38F-4728-9C52-73A80AC268F0}"/>
              </a:ext>
            </a:extLst>
          </p:cNvPr>
          <p:cNvSpPr/>
          <p:nvPr/>
        </p:nvSpPr>
        <p:spPr>
          <a:xfrm>
            <a:off x="4478869" y="1669484"/>
            <a:ext cx="3929153" cy="461665"/>
          </a:xfrm>
          <a:prstGeom prst="rect">
            <a:avLst/>
          </a:prstGeom>
        </p:spPr>
        <p:txBody>
          <a:bodyPr wrap="none">
            <a:spAutoFit/>
          </a:bodyPr>
          <a:lstStyle/>
          <a:p>
            <a:r>
              <a:rPr lang="en-US" sz="2400" dirty="0">
                <a:solidFill>
                  <a:schemeClr val="bg1"/>
                </a:solidFill>
                <a:hlinkClick r:id="rId5">
                  <a:extLst>
                    <a:ext uri="{A12FA001-AC4F-418D-AE19-62706E023703}">
                      <ahyp:hlinkClr xmlns:ahyp="http://schemas.microsoft.com/office/drawing/2018/hyperlinkcolor" val="tx"/>
                    </a:ext>
                  </a:extLst>
                </a:hlinkClick>
              </a:rPr>
              <a:t>www.dotnetfoundation.org</a:t>
            </a:r>
            <a:r>
              <a:rPr lang="en-US" sz="2400" dirty="0">
                <a:solidFill>
                  <a:schemeClr val="bg1"/>
                </a:solidFill>
              </a:rPr>
              <a:t> </a:t>
            </a:r>
          </a:p>
        </p:txBody>
      </p:sp>
    </p:spTree>
    <p:extLst>
      <p:ext uri="{BB962C8B-B14F-4D97-AF65-F5344CB8AC3E}">
        <p14:creationId xmlns:p14="http://schemas.microsoft.com/office/powerpoint/2010/main" val="26078656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33C7167-B7ED-45CE-AF96-40809D1A34D1}"/>
              </a:ext>
            </a:extLst>
          </p:cNvPr>
          <p:cNvGrpSpPr/>
          <p:nvPr/>
        </p:nvGrpSpPr>
        <p:grpSpPr>
          <a:xfrm>
            <a:off x="1393371" y="53378"/>
            <a:ext cx="9405256" cy="7107276"/>
            <a:chOff x="1393371" y="53378"/>
            <a:chExt cx="9405256" cy="7107276"/>
          </a:xfrm>
        </p:grpSpPr>
        <p:pic>
          <p:nvPicPr>
            <p:cNvPr id="2" name="Picture 1">
              <a:extLst>
                <a:ext uri="{FF2B5EF4-FFF2-40B4-BE49-F238E27FC236}">
                  <a16:creationId xmlns:a16="http://schemas.microsoft.com/office/drawing/2014/main" id="{C144D55D-9D4A-4CD4-9C79-8C1C5A894FD3}"/>
                </a:ext>
              </a:extLst>
            </p:cNvPr>
            <p:cNvPicPr>
              <a:picLocks noChangeAspect="1"/>
            </p:cNvPicPr>
            <p:nvPr/>
          </p:nvPicPr>
          <p:blipFill>
            <a:blip r:embed="rId3"/>
            <a:stretch>
              <a:fillRect/>
            </a:stretch>
          </p:blipFill>
          <p:spPr>
            <a:xfrm>
              <a:off x="1393371" y="53378"/>
              <a:ext cx="9405256" cy="6858000"/>
            </a:xfrm>
            <a:prstGeom prst="rect">
              <a:avLst/>
            </a:prstGeom>
          </p:spPr>
        </p:pic>
        <p:sp>
          <p:nvSpPr>
            <p:cNvPr id="4" name="Rectangle 3">
              <a:extLst>
                <a:ext uri="{FF2B5EF4-FFF2-40B4-BE49-F238E27FC236}">
                  <a16:creationId xmlns:a16="http://schemas.microsoft.com/office/drawing/2014/main" id="{74CC293A-2647-413D-82D6-291FE30489D8}"/>
                </a:ext>
              </a:extLst>
            </p:cNvPr>
            <p:cNvSpPr/>
            <p:nvPr/>
          </p:nvSpPr>
          <p:spPr bwMode="auto">
            <a:xfrm>
              <a:off x="1393371" y="3429000"/>
              <a:ext cx="9405256" cy="373165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TextBox 6">
            <a:extLst>
              <a:ext uri="{FF2B5EF4-FFF2-40B4-BE49-F238E27FC236}">
                <a16:creationId xmlns:a16="http://schemas.microsoft.com/office/drawing/2014/main" id="{D15A6A6C-352F-4E21-A8ED-73661A03918F}"/>
              </a:ext>
            </a:extLst>
          </p:cNvPr>
          <p:cNvSpPr txBox="1"/>
          <p:nvPr/>
        </p:nvSpPr>
        <p:spPr>
          <a:xfrm>
            <a:off x="0" y="5965194"/>
            <a:ext cx="1219200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Join us: </a:t>
            </a: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hlinkClick r:id="rId4"/>
              </a:rPr>
              <a:t>meetup.com/pro/dotnet</a:t>
            </a: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p>
        </p:txBody>
      </p:sp>
      <p:sp>
        <p:nvSpPr>
          <p:cNvPr id="6" name="Rectangle 5">
            <a:extLst>
              <a:ext uri="{FF2B5EF4-FFF2-40B4-BE49-F238E27FC236}">
                <a16:creationId xmlns:a16="http://schemas.microsoft.com/office/drawing/2014/main" id="{EE43444A-ABD0-474E-A985-3B7285C95E66}"/>
              </a:ext>
            </a:extLst>
          </p:cNvPr>
          <p:cNvSpPr/>
          <p:nvPr/>
        </p:nvSpPr>
        <p:spPr bwMode="auto">
          <a:xfrm>
            <a:off x="1393374" y="3601996"/>
            <a:ext cx="2743203" cy="2062427"/>
          </a:xfrm>
          <a:prstGeom prst="rect">
            <a:avLst/>
          </a:prstGeom>
          <a:solidFill>
            <a:srgbClr val="F8F8F8"/>
          </a:solid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dirty="0">
                <a:ln>
                  <a:noFill/>
                </a:ln>
                <a:solidFill>
                  <a:schemeClr val="accent2">
                    <a:lumMod val="60000"/>
                    <a:lumOff val="40000"/>
                  </a:schemeClr>
                </a:solidFill>
                <a:effectLst/>
                <a:uLnTx/>
                <a:uFillTx/>
                <a:latin typeface="Segoe UI"/>
                <a:ea typeface="+mn-ea"/>
                <a:cs typeface="+mn-cs"/>
              </a:rPr>
              <a:t>Groups</a:t>
            </a:r>
            <a:endParaRPr kumimoji="0" lang="en-US" sz="2400" i="0" u="none" strike="noStrike" kern="1200" cap="none" spc="0" normalizeH="0" baseline="0" noProof="0" dirty="0">
              <a:ln>
                <a:noFill/>
              </a:ln>
              <a:solidFill>
                <a:schemeClr val="accent2">
                  <a:lumMod val="60000"/>
                  <a:lumOff val="40000"/>
                </a:scheme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a:ln>
                  <a:noFill/>
                </a:ln>
                <a:solidFill>
                  <a:srgbClr val="505050"/>
                </a:solidFill>
                <a:effectLst/>
                <a:uLnTx/>
                <a:uFillTx/>
                <a:latin typeface="Segoe UI"/>
                <a:ea typeface="+mn-ea"/>
                <a:cs typeface="+mn-cs"/>
              </a:rPr>
            </a:br>
            <a:r>
              <a:rPr kumimoji="0" lang="en-US" sz="4400" i="0" u="none" strike="noStrike" kern="1200" cap="none" spc="0" normalizeH="0" baseline="0" noProof="0">
                <a:ln>
                  <a:noFill/>
                </a:ln>
                <a:solidFill>
                  <a:srgbClr val="505050"/>
                </a:solidFill>
                <a:effectLst/>
                <a:uLnTx/>
                <a:uFillTx/>
                <a:latin typeface="Segoe UI"/>
                <a:ea typeface="+mn-ea"/>
                <a:cs typeface="+mn-cs"/>
              </a:rPr>
              <a:t>296</a:t>
            </a:r>
            <a:endParaRPr kumimoji="0" lang="en-US" sz="240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48B3849-525F-4E24-BFFC-D8E12AB320C8}"/>
              </a:ext>
            </a:extLst>
          </p:cNvPr>
          <p:cNvSpPr/>
          <p:nvPr/>
        </p:nvSpPr>
        <p:spPr bwMode="auto">
          <a:xfrm>
            <a:off x="4724399" y="3593222"/>
            <a:ext cx="2743203" cy="2062427"/>
          </a:xfrm>
          <a:prstGeom prst="rect">
            <a:avLst/>
          </a:prstGeom>
          <a:no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dirty="0">
                <a:ln>
                  <a:noFill/>
                </a:ln>
                <a:solidFill>
                  <a:schemeClr val="accent2">
                    <a:lumMod val="60000"/>
                    <a:lumOff val="40000"/>
                  </a:schemeClr>
                </a:solidFill>
                <a:effectLst/>
                <a:uLnTx/>
                <a:uFillTx/>
                <a:latin typeface="Segoe UI"/>
                <a:ea typeface="+mn-ea"/>
                <a:cs typeface="+mn-cs"/>
              </a:rPr>
              <a:t>Members</a:t>
            </a:r>
            <a:endParaRPr kumimoji="0" lang="en-US" sz="2400" i="0" u="none" strike="noStrike" kern="1200" cap="none" spc="0" normalizeH="0" baseline="0" noProof="0" dirty="0">
              <a:ln>
                <a:noFill/>
              </a:ln>
              <a:solidFill>
                <a:schemeClr val="accent2">
                  <a:lumMod val="60000"/>
                  <a:lumOff val="40000"/>
                </a:scheme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505050"/>
              </a:solidFill>
              <a:effectLst/>
              <a:uLnTx/>
              <a:uFillTx/>
              <a:latin typeface="Segoe UI"/>
              <a:ea typeface="+mn-ea"/>
              <a:cs typeface="+mn-cs"/>
            </a:endParaRPr>
          </a:p>
          <a:p>
            <a:pPr algn="ctr">
              <a:defRPr/>
            </a:pPr>
            <a:r>
              <a:rPr lang="en-US" sz="4400" dirty="0">
                <a:solidFill>
                  <a:srgbClr val="505050"/>
                </a:solidFill>
              </a:rPr>
              <a:t>219.696</a:t>
            </a:r>
            <a:endParaRPr lang="en-US" sz="2400" dirty="0">
              <a:solidFill>
                <a:srgbClr val="50505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505050"/>
                </a:solidFill>
                <a:effectLst/>
                <a:uLnTx/>
                <a:uFillTx/>
                <a:latin typeface="Segoe UI"/>
                <a:ea typeface="+mn-ea"/>
                <a:cs typeface="+mn-cs"/>
              </a:rPr>
            </a:br>
            <a:endParaRPr kumimoji="0" lang="en-US" sz="24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B4E3DE3D-0A29-4AC2-9FE7-ECA3A48CFFBA}"/>
              </a:ext>
            </a:extLst>
          </p:cNvPr>
          <p:cNvSpPr/>
          <p:nvPr/>
        </p:nvSpPr>
        <p:spPr bwMode="auto">
          <a:xfrm>
            <a:off x="8055424" y="3593222"/>
            <a:ext cx="2743203" cy="2062427"/>
          </a:xfrm>
          <a:prstGeom prst="rect">
            <a:avLst/>
          </a:prstGeom>
          <a:no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dirty="0">
                <a:ln>
                  <a:noFill/>
                </a:ln>
                <a:solidFill>
                  <a:schemeClr val="accent2">
                    <a:lumMod val="60000"/>
                    <a:lumOff val="40000"/>
                  </a:schemeClr>
                </a:solidFill>
                <a:effectLst/>
                <a:uLnTx/>
                <a:uFillTx/>
                <a:latin typeface="Segoe UI"/>
                <a:ea typeface="+mn-ea"/>
                <a:cs typeface="+mn-cs"/>
              </a:rPr>
              <a:t>Countries</a:t>
            </a:r>
            <a:endParaRPr kumimoji="0" lang="en-US" sz="2400" i="0" u="none" strike="noStrike" kern="1200" cap="none" spc="0" normalizeH="0" baseline="0" noProof="0" dirty="0">
              <a:ln>
                <a:noFill/>
              </a:ln>
              <a:solidFill>
                <a:schemeClr val="accent2">
                  <a:lumMod val="60000"/>
                  <a:lumOff val="40000"/>
                </a:scheme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505050"/>
                </a:solidFill>
                <a:effectLst/>
                <a:uLnTx/>
                <a:uFillTx/>
                <a:latin typeface="Segoe UI"/>
                <a:ea typeface="+mn-ea"/>
                <a:cs typeface="+mn-cs"/>
              </a:rPr>
            </a:br>
            <a:r>
              <a:rPr lang="en-US" sz="4400" dirty="0">
                <a:solidFill>
                  <a:srgbClr val="505050"/>
                </a:solidFill>
                <a:latin typeface="Segoe UI"/>
              </a:rPr>
              <a:t>59</a:t>
            </a:r>
            <a:endParaRPr kumimoji="0" lang="en-US" sz="240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015631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anim calcmode="lin" valueType="num">
                                      <p:cBhvr>
                                        <p:cTn id="20" dur="500" fill="hold"/>
                                        <p:tgtEl>
                                          <p:spTgt spid="9"/>
                                        </p:tgtEl>
                                        <p:attrNameLst>
                                          <p:attrName>ppt_x</p:attrName>
                                        </p:attrNameLst>
                                      </p:cBhvr>
                                      <p:tavLst>
                                        <p:tav tm="0">
                                          <p:val>
                                            <p:strVal val="#ppt_x"/>
                                          </p:val>
                                        </p:tav>
                                        <p:tav tm="100000">
                                          <p:val>
                                            <p:strVal val="#ppt_x"/>
                                          </p:val>
                                        </p:tav>
                                      </p:tavLst>
                                    </p:anim>
                                    <p:anim calcmode="lin" valueType="num">
                                      <p:cBhvr>
                                        <p:cTn id="21" dur="5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A819B7B-C5DE-4DE1-949E-2294B8E86924}"/>
              </a:ext>
            </a:extLst>
          </p:cNvPr>
          <p:cNvPicPr>
            <a:picLocks noChangeAspect="1"/>
          </p:cNvPicPr>
          <p:nvPr/>
        </p:nvPicPr>
        <p:blipFill rotWithShape="1">
          <a:blip r:embed="rId3">
            <a:alphaModFix/>
          </a:blip>
          <a:srcRect l="29659" r="48398" b="18739"/>
          <a:stretch/>
        </p:blipFill>
        <p:spPr>
          <a:xfrm>
            <a:off x="5316583" y="0"/>
            <a:ext cx="6878084" cy="6858000"/>
          </a:xfrm>
          <a:prstGeom prst="rect">
            <a:avLst/>
          </a:prstGeom>
        </p:spPr>
      </p:pic>
      <p:sp>
        <p:nvSpPr>
          <p:cNvPr id="40" name="TextBox 39">
            <a:extLst>
              <a:ext uri="{FF2B5EF4-FFF2-40B4-BE49-F238E27FC236}">
                <a16:creationId xmlns:a16="http://schemas.microsoft.com/office/drawing/2014/main" id="{DCFCCB5D-670B-9246-B4FD-B3E0A4750D7B}"/>
              </a:ext>
            </a:extLst>
          </p:cNvPr>
          <p:cNvSpPr txBox="1"/>
          <p:nvPr/>
        </p:nvSpPr>
        <p:spPr>
          <a:xfrm>
            <a:off x="564382" y="2930402"/>
            <a:ext cx="3673891" cy="997196"/>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3600" b="0" i="0" u="none" strike="noStrike" kern="1200" cap="none" spc="-50" normalizeH="0" baseline="0" noProof="0">
                <a:ln>
                  <a:noFill/>
                </a:ln>
                <a:effectLst/>
                <a:uLnTx/>
                <a:uFillTx/>
                <a:latin typeface="Segoe UI Semibold"/>
                <a:ea typeface="+mn-ea"/>
                <a:cs typeface="+mn-cs"/>
              </a:rPr>
              <a:t>.NET open source </a:t>
            </a:r>
            <a:br>
              <a:rPr kumimoji="0" lang="en-US" sz="3600" b="0" i="0" u="none" strike="noStrike" kern="1200" cap="none" spc="-50" normalizeH="0" baseline="0" noProof="0">
                <a:ln>
                  <a:noFill/>
                </a:ln>
                <a:effectLst/>
                <a:uLnTx/>
                <a:uFillTx/>
                <a:latin typeface="Segoe UI Semibold"/>
                <a:ea typeface="+mn-ea"/>
                <a:cs typeface="+mn-cs"/>
              </a:rPr>
            </a:br>
            <a:r>
              <a:rPr kumimoji="0" lang="en-US" sz="3600" b="0" i="0" u="none" strike="noStrike" kern="1200" cap="none" spc="-50" normalizeH="0" baseline="0" noProof="0">
                <a:ln>
                  <a:noFill/>
                </a:ln>
                <a:effectLst/>
                <a:uLnTx/>
                <a:uFillTx/>
                <a:latin typeface="Segoe UI Semibold"/>
                <a:ea typeface="+mn-ea"/>
                <a:cs typeface="+mn-cs"/>
              </a:rPr>
              <a:t>momentum</a:t>
            </a:r>
          </a:p>
        </p:txBody>
      </p:sp>
      <p:sp>
        <p:nvSpPr>
          <p:cNvPr id="12" name="Rectangle 11">
            <a:extLst>
              <a:ext uri="{FF2B5EF4-FFF2-40B4-BE49-F238E27FC236}">
                <a16:creationId xmlns:a16="http://schemas.microsoft.com/office/drawing/2014/main" id="{8916B301-6D52-0D4F-98AB-55B4D158A297}"/>
              </a:ext>
            </a:extLst>
          </p:cNvPr>
          <p:cNvSpPr/>
          <p:nvPr/>
        </p:nvSpPr>
        <p:spPr bwMode="auto">
          <a:xfrm>
            <a:off x="6203310" y="3984407"/>
            <a:ext cx="5124715" cy="6069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Segoe UI" pitchFamily="34" charset="0"/>
                <a:cs typeface="Segoe UI" pitchFamily="34" charset="0"/>
              </a:rPr>
              <a:t>61,000+</a:t>
            </a:r>
            <a:br>
              <a:rPr kumimoji="0" lang="en-US" sz="4000" b="0" i="0" u="none" strike="noStrike" kern="1200" cap="none" spc="0" normalizeH="0" baseline="0" noProof="0">
                <a:ln w="3175">
                  <a:noFill/>
                </a:ln>
                <a:gradFill>
                  <a:gsLst>
                    <a:gs pos="0">
                      <a:srgbClr val="FFFFFF"/>
                    </a:gs>
                    <a:gs pos="100000">
                      <a:srgbClr val="FFFFFF"/>
                    </a:gs>
                  </a:gsLst>
                  <a:lin ang="5400000" scaled="0"/>
                </a:gradFill>
                <a:effectLst/>
                <a:uLnTx/>
                <a:uFillTx/>
                <a:latin typeface="Segoe UI Semibold"/>
                <a:ea typeface="+mn-ea"/>
                <a:cs typeface="Segoe UI" pitchFamily="34" charset="0"/>
              </a:rPr>
            </a:br>
            <a:r>
              <a:rPr lang="en-US" sz="2000">
                <a:gradFill>
                  <a:gsLst>
                    <a:gs pos="0">
                      <a:srgbClr val="FFFFFF"/>
                    </a:gs>
                    <a:gs pos="100000">
                      <a:srgbClr val="FFFFFF"/>
                    </a:gs>
                  </a:gsLst>
                  <a:lin ang="5400000" scaled="0"/>
                </a:gradFill>
                <a:effectLst>
                  <a:outerShdw blurRad="342900" dir="2700000" algn="tl" rotWithShape="0">
                    <a:prstClr val="black"/>
                  </a:outerShdw>
                </a:effectLst>
                <a:latin typeface="Segoe UI Semibold"/>
                <a:cs typeface="Segoe UI" pitchFamily="34" charset="0"/>
              </a:rPr>
              <a:t>a</a:t>
            </a:r>
            <a:r>
              <a:rPr kumimoji="0" lang="en-US" sz="2000" b="0" i="0" u="none" strike="noStrike" kern="1200" cap="none" spc="0" normalizeH="0" baseline="0" noProof="0" err="1">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mn-ea"/>
                <a:cs typeface="Segoe UI" pitchFamily="34" charset="0"/>
              </a:rPr>
              <a:t>ccepted</a:t>
            </a:r>
            <a:r>
              <a:rPr kumimoji="0" lang="en-US" sz="2000" b="0" i="0" u="none" strike="noStrike" kern="1200" cap="none" spc="0" normalizeH="0" baseline="0" noProof="0">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mn-ea"/>
                <a:cs typeface="Segoe UI" pitchFamily="34" charset="0"/>
              </a:rPr>
              <a:t> PRs from community</a:t>
            </a:r>
          </a:p>
        </p:txBody>
      </p:sp>
      <p:sp>
        <p:nvSpPr>
          <p:cNvPr id="13" name="Rectangle 12">
            <a:extLst>
              <a:ext uri="{FF2B5EF4-FFF2-40B4-BE49-F238E27FC236}">
                <a16:creationId xmlns:a16="http://schemas.microsoft.com/office/drawing/2014/main" id="{EA3CF690-DA7D-4742-B21E-52736CB4803A}"/>
              </a:ext>
            </a:extLst>
          </p:cNvPr>
          <p:cNvSpPr/>
          <p:nvPr/>
        </p:nvSpPr>
        <p:spPr bwMode="auto">
          <a:xfrm>
            <a:off x="6660510" y="2266690"/>
            <a:ext cx="4210315" cy="6069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87%</a:t>
            </a:r>
            <a:br>
              <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contributors outside Microsoft</a:t>
            </a:r>
          </a:p>
        </p:txBody>
      </p:sp>
      <p:pic>
        <p:nvPicPr>
          <p:cNvPr id="3" name="Picture 2">
            <a:extLst>
              <a:ext uri="{FF2B5EF4-FFF2-40B4-BE49-F238E27FC236}">
                <a16:creationId xmlns:a16="http://schemas.microsoft.com/office/drawing/2014/main" id="{49C345B0-3275-471D-8067-55D82FE05551}"/>
              </a:ext>
            </a:extLst>
          </p:cNvPr>
          <p:cNvPicPr>
            <a:picLocks noChangeAspect="1"/>
          </p:cNvPicPr>
          <p:nvPr/>
        </p:nvPicPr>
        <p:blipFill>
          <a:blip r:embed="rId4"/>
          <a:stretch>
            <a:fillRect/>
          </a:stretch>
        </p:blipFill>
        <p:spPr>
          <a:xfrm>
            <a:off x="4347470" y="2432020"/>
            <a:ext cx="1974671" cy="1855839"/>
          </a:xfrm>
          <a:prstGeom prst="rect">
            <a:avLst/>
          </a:prstGeom>
        </p:spPr>
      </p:pic>
    </p:spTree>
    <p:extLst>
      <p:ext uri="{BB962C8B-B14F-4D97-AF65-F5344CB8AC3E}">
        <p14:creationId xmlns:p14="http://schemas.microsoft.com/office/powerpoint/2010/main" val="142189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4.79167E-6 0 L 4.79167E-6 0.03843 " pathEditMode="relative" rAng="0" ptsTypes="AA">
                                      <p:cBhvr>
                                        <p:cTn id="9" dur="500" spd="-100000" fill="hold"/>
                                        <p:tgtEl>
                                          <p:spTgt spid="40"/>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6737B9-E457-466D-9175-AF26C2771C79}"/>
              </a:ext>
            </a:extLst>
          </p:cNvPr>
          <p:cNvGrpSpPr/>
          <p:nvPr/>
        </p:nvGrpSpPr>
        <p:grpSpPr>
          <a:xfrm>
            <a:off x="0" y="699143"/>
            <a:ext cx="12192000" cy="5793734"/>
            <a:chOff x="0" y="788538"/>
            <a:chExt cx="12192000" cy="5463723"/>
          </a:xfrm>
        </p:grpSpPr>
        <p:pic>
          <p:nvPicPr>
            <p:cNvPr id="9" name="Picture 8" descr="A close up of a map&#10;&#10;Description generated with high confidence">
              <a:extLst>
                <a:ext uri="{FF2B5EF4-FFF2-40B4-BE49-F238E27FC236}">
                  <a16:creationId xmlns:a16="http://schemas.microsoft.com/office/drawing/2014/main" id="{42F76381-65E2-4E56-B2F4-1DD8A1A47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0437"/>
              <a:ext cx="12192000" cy="5431824"/>
            </a:xfrm>
            <a:prstGeom prst="rect">
              <a:avLst/>
            </a:prstGeom>
          </p:spPr>
        </p:pic>
        <p:sp>
          <p:nvSpPr>
            <p:cNvPr id="11" name="Rectangle 10">
              <a:extLst>
                <a:ext uri="{FF2B5EF4-FFF2-40B4-BE49-F238E27FC236}">
                  <a16:creationId xmlns:a16="http://schemas.microsoft.com/office/drawing/2014/main" id="{9223A667-58A1-42CD-9C5C-177E516F13DA}"/>
                </a:ext>
              </a:extLst>
            </p:cNvPr>
            <p:cNvSpPr/>
            <p:nvPr/>
          </p:nvSpPr>
          <p:spPr bwMode="auto">
            <a:xfrm>
              <a:off x="0" y="788538"/>
              <a:ext cx="2679405" cy="1771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idx="4294967295"/>
          </p:nvPr>
        </p:nvSpPr>
        <p:spPr>
          <a:xfrm>
            <a:off x="442277" y="125094"/>
            <a:ext cx="11307446" cy="85827"/>
          </a:xfrm>
        </p:spPr>
        <p:txBody>
          <a:bodyPr>
            <a:normAutofit fontScale="90000"/>
          </a:bodyPr>
          <a:lstStyle/>
          <a:p>
            <a:r>
              <a:rPr lang="en-US" dirty="0">
                <a:latin typeface="Segoe UI Semibold" panose="020B0702040204020203" pitchFamily="34" charset="0"/>
                <a:cs typeface="Segoe UI Semibold" panose="020B0702040204020203" pitchFamily="34" charset="0"/>
              </a:rPr>
              <a:t>Top 30 Highest Velocity OSS Projects on GitHub</a:t>
            </a:r>
          </a:p>
        </p:txBody>
      </p:sp>
      <p:sp>
        <p:nvSpPr>
          <p:cNvPr id="5" name="Rectangle 4"/>
          <p:cNvSpPr/>
          <p:nvPr/>
        </p:nvSpPr>
        <p:spPr>
          <a:xfrm>
            <a:off x="158002" y="6396416"/>
            <a:ext cx="669999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hlinkClick r:id="rId4"/>
              </a:rPr>
              <a:t>https://www.cncf.io/blog/2017/06/05/30-highest-velocity-open-source-projects/</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a:p>
            <a:pPr lvl="0">
              <a:defRPr/>
            </a:pPr>
            <a:r>
              <a:rPr lang="en-US" sz="1200">
                <a:solidFill>
                  <a:srgbClr val="505050"/>
                </a:solidFill>
                <a:latin typeface="Segoe UI Semilight"/>
                <a:hlinkClick r:id="rId5"/>
              </a:rPr>
              <a:t>https://raw.githubusercontent.com/cncf/velocity/master/charts/top30_20170801_20180801.png</a:t>
            </a:r>
            <a:r>
              <a:rPr lang="en-US" sz="1200">
                <a:solidFill>
                  <a:srgbClr val="505050"/>
                </a:solidFill>
                <a:latin typeface="Segoe UI Semilight"/>
              </a:rPr>
              <a:t>  </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1026" name="Picture 2" descr="Cloud Native Computing Found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316" y="5692674"/>
            <a:ext cx="2581275" cy="714375"/>
          </a:xfrm>
          <a:prstGeom prst="rect">
            <a:avLst/>
          </a:prstGeom>
          <a:solidFill>
            <a:schemeClr val="bg1"/>
          </a:solidFill>
        </p:spPr>
      </p:pic>
      <p:sp>
        <p:nvSpPr>
          <p:cNvPr id="6" name="Arrow: Right 5"/>
          <p:cNvSpPr/>
          <p:nvPr/>
        </p:nvSpPr>
        <p:spPr>
          <a:xfrm rot="10800000">
            <a:off x="7486284" y="2418121"/>
            <a:ext cx="1382293" cy="338248"/>
          </a:xfrm>
          <a:prstGeom prst="rightArrow">
            <a:avLst/>
          </a:prstGeom>
          <a:solidFill>
            <a:srgbClr val="00B0F0"/>
          </a:solid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0065A7"/>
                </a:solidFill>
                <a:prstDash val="solid"/>
              </a:ln>
              <a:solidFill>
                <a:srgbClr val="0065A7">
                  <a:lumMod val="40000"/>
                  <a:lumOff val="60000"/>
                </a:srgbClr>
              </a:solidFill>
              <a:effectLst/>
              <a:uLnTx/>
              <a:uFillTx/>
              <a:latin typeface="Segoe UI Semilight"/>
              <a:ea typeface="+mn-ea"/>
              <a:cs typeface="+mn-cs"/>
            </a:endParaRPr>
          </a:p>
        </p:txBody>
      </p:sp>
    </p:spTree>
    <p:extLst>
      <p:ext uri="{BB962C8B-B14F-4D97-AF65-F5344CB8AC3E}">
        <p14:creationId xmlns:p14="http://schemas.microsoft.com/office/powerpoint/2010/main" val="275887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Oval 21">
            <a:extLst>
              <a:ext uri="{FF2B5EF4-FFF2-40B4-BE49-F238E27FC236}">
                <a16:creationId xmlns:a16="http://schemas.microsoft.com/office/drawing/2014/main" id="{18ECB737-1804-4C39-BFE9-20889E110C03}"/>
              </a:ext>
            </a:extLst>
          </p:cNvPr>
          <p:cNvSpPr/>
          <p:nvPr/>
        </p:nvSpPr>
        <p:spPr>
          <a:xfrm>
            <a:off x="1359862" y="1949988"/>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
        <p:nvSpPr>
          <p:cNvPr id="23" name="Oval 22">
            <a:extLst>
              <a:ext uri="{FF2B5EF4-FFF2-40B4-BE49-F238E27FC236}">
                <a16:creationId xmlns:a16="http://schemas.microsoft.com/office/drawing/2014/main" id="{2DD62171-F79B-47AE-9822-7252CDC88172}"/>
              </a:ext>
            </a:extLst>
          </p:cNvPr>
          <p:cNvSpPr/>
          <p:nvPr/>
        </p:nvSpPr>
        <p:spPr>
          <a:xfrm>
            <a:off x="2944793"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3"/>
          <a:stretch>
            <a:fillRect/>
          </a:stretch>
        </p:blipFill>
        <p:spPr>
          <a:xfrm>
            <a:off x="4741272" y="1788733"/>
            <a:ext cx="832395" cy="794689"/>
          </a:xfrm>
          <a:prstGeom prst="rect">
            <a:avLst/>
          </a:prstGeom>
        </p:spPr>
      </p:pic>
      <p:sp>
        <p:nvSpPr>
          <p:cNvPr id="24" name="Oval 23">
            <a:extLst>
              <a:ext uri="{FF2B5EF4-FFF2-40B4-BE49-F238E27FC236}">
                <a16:creationId xmlns:a16="http://schemas.microsoft.com/office/drawing/2014/main" id="{7B7D7169-DADC-4577-8093-97C61A3395B9}"/>
              </a:ext>
            </a:extLst>
          </p:cNvPr>
          <p:cNvSpPr/>
          <p:nvPr/>
        </p:nvSpPr>
        <p:spPr>
          <a:xfrm>
            <a:off x="5968387"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
        <p:nvSpPr>
          <p:cNvPr id="25" name="Oval 24">
            <a:extLst>
              <a:ext uri="{FF2B5EF4-FFF2-40B4-BE49-F238E27FC236}">
                <a16:creationId xmlns:a16="http://schemas.microsoft.com/office/drawing/2014/main" id="{6382F7EC-7B52-40C6-8015-77A5FD3675C5}"/>
              </a:ext>
            </a:extLst>
          </p:cNvPr>
          <p:cNvSpPr/>
          <p:nvPr/>
        </p:nvSpPr>
        <p:spPr>
          <a:xfrm>
            <a:off x="8640033"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grpSp>
        <p:nvGrpSpPr>
          <p:cNvPr id="4" name="Group 3">
            <a:extLst>
              <a:ext uri="{FF2B5EF4-FFF2-40B4-BE49-F238E27FC236}">
                <a16:creationId xmlns:a16="http://schemas.microsoft.com/office/drawing/2014/main" id="{B4FBE9EE-B643-4E63-AEA7-53851E6E6B26}"/>
              </a:ext>
            </a:extLst>
          </p:cNvPr>
          <p:cNvGrpSpPr/>
          <p:nvPr/>
        </p:nvGrpSpPr>
        <p:grpSpPr>
          <a:xfrm>
            <a:off x="10605263" y="1757102"/>
            <a:ext cx="868793" cy="794689"/>
            <a:chOff x="8570902" y="4107252"/>
            <a:chExt cx="868793" cy="794689"/>
          </a:xfrm>
        </p:grpSpPr>
        <p:sp>
          <p:nvSpPr>
            <p:cNvPr id="12" name="Oval 11">
              <a:extLst>
                <a:ext uri="{FF2B5EF4-FFF2-40B4-BE49-F238E27FC236}">
                  <a16:creationId xmlns:a16="http://schemas.microsoft.com/office/drawing/2014/main" id="{3D12C5B5-825E-4D77-B35A-76E9A4C8C08E}"/>
                </a:ext>
              </a:extLst>
            </p:cNvPr>
            <p:cNvSpPr/>
            <p:nvPr/>
          </p:nvSpPr>
          <p:spPr>
            <a:xfrm>
              <a:off x="8615365" y="4107252"/>
              <a:ext cx="779869" cy="794689"/>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a:extLst>
                <a:ext uri="{FF2B5EF4-FFF2-40B4-BE49-F238E27FC236}">
                  <a16:creationId xmlns:a16="http://schemas.microsoft.com/office/drawing/2014/main" id="{E89949B5-AB8E-491C-81B7-D922A1FCCAFE}"/>
                </a:ext>
              </a:extLst>
            </p:cNvPr>
            <p:cNvSpPr txBox="1"/>
            <p:nvPr/>
          </p:nvSpPr>
          <p:spPr>
            <a:xfrm>
              <a:off x="8570902" y="4257180"/>
              <a:ext cx="868793" cy="544765"/>
            </a:xfrm>
            <a:prstGeom prst="rect">
              <a:avLst/>
            </a:prstGeom>
            <a:noFill/>
          </p:spPr>
          <p:txBody>
            <a:bodyPr wrap="square" lIns="182880" tIns="146304" rIns="182880" bIns="146304" rtlCol="0">
              <a:spAutoFit/>
            </a:bodyPr>
            <a:lstStyle/>
            <a:p>
              <a:pPr>
                <a:lnSpc>
                  <a:spcPct val="90000"/>
                </a:lnSpc>
                <a:spcAft>
                  <a:spcPts val="600"/>
                </a:spcAft>
              </a:pPr>
              <a:r>
                <a:rPr lang="en-US">
                  <a:solidFill>
                    <a:schemeClr val="bg1"/>
                  </a:solidFill>
                </a:rPr>
                <a:t>.NET</a:t>
              </a:r>
            </a:p>
          </p:txBody>
        </p:sp>
      </p:grpSp>
      <p:sp>
        <p:nvSpPr>
          <p:cNvPr id="26" name="TextBox 25">
            <a:extLst>
              <a:ext uri="{FF2B5EF4-FFF2-40B4-BE49-F238E27FC236}">
                <a16:creationId xmlns:a16="http://schemas.microsoft.com/office/drawing/2014/main" id="{4DA1DD16-C252-4274-BA9E-5B02883CF043}"/>
              </a:ext>
            </a:extLst>
          </p:cNvPr>
          <p:cNvSpPr txBox="1"/>
          <p:nvPr/>
        </p:nvSpPr>
        <p:spPr>
          <a:xfrm>
            <a:off x="160816" y="3128208"/>
            <a:ext cx="147881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2001</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ECMA 335</a:t>
            </a:r>
          </a:p>
        </p:txBody>
      </p:sp>
      <p:cxnSp>
        <p:nvCxnSpPr>
          <p:cNvPr id="28" name="Straight Connector 27">
            <a:extLst>
              <a:ext uri="{FF2B5EF4-FFF2-40B4-BE49-F238E27FC236}">
                <a16:creationId xmlns:a16="http://schemas.microsoft.com/office/drawing/2014/main" id="{D744A6AD-C2DE-4C12-A8A8-B56A26A5ED7D}"/>
              </a:ext>
            </a:extLst>
          </p:cNvPr>
          <p:cNvCxnSpPr>
            <a:stCxn id="19" idx="4"/>
            <a:endCxn id="26" idx="0"/>
          </p:cNvCxnSpPr>
          <p:nvPr/>
        </p:nvCxnSpPr>
        <p:spPr>
          <a:xfrm flipH="1">
            <a:off x="900222" y="2388096"/>
            <a:ext cx="1" cy="7401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7A58F6C-F699-49B2-8B2B-7F6D91FA7DDC}"/>
              </a:ext>
            </a:extLst>
          </p:cNvPr>
          <p:cNvSpPr txBox="1"/>
          <p:nvPr/>
        </p:nvSpPr>
        <p:spPr>
          <a:xfrm>
            <a:off x="552569" y="4316982"/>
            <a:ext cx="2037681" cy="147440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2002</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NET 1.0 for Windows released. Mono project begins</a:t>
            </a:r>
          </a:p>
        </p:txBody>
      </p:sp>
      <p:cxnSp>
        <p:nvCxnSpPr>
          <p:cNvPr id="32" name="Straight Connector 31">
            <a:extLst>
              <a:ext uri="{FF2B5EF4-FFF2-40B4-BE49-F238E27FC236}">
                <a16:creationId xmlns:a16="http://schemas.microsoft.com/office/drawing/2014/main" id="{407786BC-F7D2-4FB4-807A-5CDC998104B9}"/>
              </a:ext>
            </a:extLst>
          </p:cNvPr>
          <p:cNvCxnSpPr>
            <a:stCxn id="22" idx="4"/>
            <a:endCxn id="30" idx="0"/>
          </p:cNvCxnSpPr>
          <p:nvPr/>
        </p:nvCxnSpPr>
        <p:spPr>
          <a:xfrm flipH="1">
            <a:off x="1571410" y="2388096"/>
            <a:ext cx="1" cy="19288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18EAFA9-E8B3-490C-9526-6CD68992D369}"/>
              </a:ext>
            </a:extLst>
          </p:cNvPr>
          <p:cNvGrpSpPr/>
          <p:nvPr/>
        </p:nvGrpSpPr>
        <p:grpSpPr>
          <a:xfrm>
            <a:off x="7262709" y="1788733"/>
            <a:ext cx="779869" cy="794690"/>
            <a:chOff x="6269195" y="1881751"/>
            <a:chExt cx="670912" cy="670912"/>
          </a:xfrm>
          <a:solidFill>
            <a:schemeClr val="tx2"/>
          </a:solidFill>
        </p:grpSpPr>
        <p:sp>
          <p:nvSpPr>
            <p:cNvPr id="14" name="Oval 13">
              <a:extLst>
                <a:ext uri="{FF2B5EF4-FFF2-40B4-BE49-F238E27FC236}">
                  <a16:creationId xmlns:a16="http://schemas.microsoft.com/office/drawing/2014/main" id="{1D84704B-6951-41A7-A82E-20E8AE73B860}"/>
                </a:ext>
              </a:extLst>
            </p:cNvPr>
            <p:cNvSpPr/>
            <p:nvPr/>
          </p:nvSpPr>
          <p:spPr>
            <a:xfrm>
              <a:off x="6269195" y="1881751"/>
              <a:ext cx="670912" cy="670912"/>
            </a:xfrm>
            <a:prstGeom prst="ellipse">
              <a:avLst/>
            </a:prstGeom>
            <a:grpFill/>
          </p:spPr>
          <p:style>
            <a:lnRef idx="3">
              <a:schemeClr val="lt1"/>
            </a:lnRef>
            <a:fillRef idx="1">
              <a:schemeClr val="accent2"/>
            </a:fillRef>
            <a:effectRef idx="1">
              <a:schemeClr val="accent2"/>
            </a:effectRef>
            <a:fontRef idx="minor">
              <a:schemeClr val="lt1"/>
            </a:fontRef>
          </p:style>
        </p:sp>
        <p:pic>
          <p:nvPicPr>
            <p:cNvPr id="17" name="Picture 16">
              <a:extLst>
                <a:ext uri="{FF2B5EF4-FFF2-40B4-BE49-F238E27FC236}">
                  <a16:creationId xmlns:a16="http://schemas.microsoft.com/office/drawing/2014/main" id="{61658544-51AF-48C4-85CB-8B7EF4040BEE}"/>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422195" y="1996378"/>
              <a:ext cx="405428" cy="483812"/>
            </a:xfrm>
            <a:prstGeom prst="rect">
              <a:avLst/>
            </a:prstGeom>
            <a:grpFill/>
          </p:spPr>
        </p:pic>
      </p:grpSp>
      <p:sp>
        <p:nvSpPr>
          <p:cNvPr id="33" name="TextBox 32">
            <a:extLst>
              <a:ext uri="{FF2B5EF4-FFF2-40B4-BE49-F238E27FC236}">
                <a16:creationId xmlns:a16="http://schemas.microsoft.com/office/drawing/2014/main" id="{3111A18C-F22E-40D7-8CA2-625F014BE249}"/>
              </a:ext>
            </a:extLst>
          </p:cNvPr>
          <p:cNvSpPr txBox="1"/>
          <p:nvPr/>
        </p:nvSpPr>
        <p:spPr>
          <a:xfrm>
            <a:off x="2226369" y="3128208"/>
            <a:ext cx="1863342" cy="1252802"/>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2008</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ASP.NET MVC (web platform) open source</a:t>
            </a:r>
          </a:p>
        </p:txBody>
      </p:sp>
      <p:cxnSp>
        <p:nvCxnSpPr>
          <p:cNvPr id="35" name="Straight Connector 34">
            <a:extLst>
              <a:ext uri="{FF2B5EF4-FFF2-40B4-BE49-F238E27FC236}">
                <a16:creationId xmlns:a16="http://schemas.microsoft.com/office/drawing/2014/main" id="{118F4DE6-59B9-4E47-B863-820BBE9EF26A}"/>
              </a:ext>
            </a:extLst>
          </p:cNvPr>
          <p:cNvCxnSpPr>
            <a:cxnSpLocks/>
            <a:stCxn id="23" idx="4"/>
            <a:endCxn id="33" idx="0"/>
          </p:cNvCxnSpPr>
          <p:nvPr/>
        </p:nvCxnSpPr>
        <p:spPr>
          <a:xfrm>
            <a:off x="3156342" y="2394499"/>
            <a:ext cx="1698" cy="73370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144618" y="3093562"/>
            <a:ext cx="2035982" cy="2071488"/>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April 2014</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Compiler Platform (“Roslyn”) open source</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Foundation founded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stCxn id="11" idx="2"/>
            <a:endCxn id="39" idx="0"/>
          </p:cNvCxnSpPr>
          <p:nvPr/>
        </p:nvCxnSpPr>
        <p:spPr>
          <a:xfrm>
            <a:off x="5157470" y="2583422"/>
            <a:ext cx="5139" cy="5101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4B3D479-BC14-44A9-8536-73543DB5EFF4}"/>
              </a:ext>
            </a:extLst>
          </p:cNvPr>
          <p:cNvSpPr txBox="1"/>
          <p:nvPr/>
        </p:nvSpPr>
        <p:spPr>
          <a:xfrm>
            <a:off x="5301307" y="4786512"/>
            <a:ext cx="1726811" cy="1551345"/>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2014</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Core (cross-platform) project begins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5" name="Straight Connector 44">
            <a:extLst>
              <a:ext uri="{FF2B5EF4-FFF2-40B4-BE49-F238E27FC236}">
                <a16:creationId xmlns:a16="http://schemas.microsoft.com/office/drawing/2014/main" id="{150C137E-810D-4BE6-B591-3BFC138B57D7}"/>
              </a:ext>
            </a:extLst>
          </p:cNvPr>
          <p:cNvCxnSpPr>
            <a:cxnSpLocks/>
            <a:stCxn id="24" idx="4"/>
            <a:endCxn id="43" idx="0"/>
          </p:cNvCxnSpPr>
          <p:nvPr/>
        </p:nvCxnSpPr>
        <p:spPr>
          <a:xfrm flipH="1">
            <a:off x="6164713" y="2394499"/>
            <a:ext cx="15223" cy="23920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A27274A-C240-41FC-A3E4-5E19281C1865}"/>
              </a:ext>
            </a:extLst>
          </p:cNvPr>
          <p:cNvSpPr txBox="1"/>
          <p:nvPr/>
        </p:nvSpPr>
        <p:spPr>
          <a:xfrm>
            <a:off x="6637652" y="3580886"/>
            <a:ext cx="2035982"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2016</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Mono project joins .NET Foundation</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8" name="Straight Connector 47">
            <a:extLst>
              <a:ext uri="{FF2B5EF4-FFF2-40B4-BE49-F238E27FC236}">
                <a16:creationId xmlns:a16="http://schemas.microsoft.com/office/drawing/2014/main" id="{A88A0202-4992-4F62-807D-1E2CD49755AA}"/>
              </a:ext>
            </a:extLst>
          </p:cNvPr>
          <p:cNvCxnSpPr>
            <a:stCxn id="14" idx="4"/>
            <a:endCxn id="46" idx="0"/>
          </p:cNvCxnSpPr>
          <p:nvPr/>
        </p:nvCxnSpPr>
        <p:spPr>
          <a:xfrm>
            <a:off x="7652644" y="2583423"/>
            <a:ext cx="2999" cy="9974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7B483AF-2DC5-4155-924B-704BB69BBC5A}"/>
              </a:ext>
            </a:extLst>
          </p:cNvPr>
          <p:cNvSpPr txBox="1"/>
          <p:nvPr/>
        </p:nvSpPr>
        <p:spPr>
          <a:xfrm>
            <a:off x="8075352" y="2628269"/>
            <a:ext cx="1552457"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Aug. 2017</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2.0 released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4" name="Straight Connector 53">
            <a:extLst>
              <a:ext uri="{FF2B5EF4-FFF2-40B4-BE49-F238E27FC236}">
                <a16:creationId xmlns:a16="http://schemas.microsoft.com/office/drawing/2014/main" id="{8F7D8D3E-876C-4140-9A2B-70A6C0F03F59}"/>
              </a:ext>
            </a:extLst>
          </p:cNvPr>
          <p:cNvCxnSpPr>
            <a:cxnSpLocks/>
            <a:stCxn id="25" idx="4"/>
            <a:endCxn id="52" idx="0"/>
          </p:cNvCxnSpPr>
          <p:nvPr/>
        </p:nvCxnSpPr>
        <p:spPr>
          <a:xfrm flipH="1">
            <a:off x="8851581" y="2394499"/>
            <a:ext cx="1" cy="2337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7EAA99A-96F9-47D8-BFAF-2D9B8F70E21F}"/>
              </a:ext>
            </a:extLst>
          </p:cNvPr>
          <p:cNvCxnSpPr>
            <a:cxnSpLocks/>
            <a:stCxn id="34" idx="4"/>
            <a:endCxn id="37" idx="0"/>
          </p:cNvCxnSpPr>
          <p:nvPr/>
        </p:nvCxnSpPr>
        <p:spPr>
          <a:xfrm flipH="1">
            <a:off x="9965631" y="2387171"/>
            <a:ext cx="11566" cy="17950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2C0C826-68FF-41DE-B4C3-7EC9BE002AC3}"/>
              </a:ext>
            </a:extLst>
          </p:cNvPr>
          <p:cNvSpPr/>
          <p:nvPr/>
        </p:nvSpPr>
        <p:spPr>
          <a:xfrm>
            <a:off x="9765648" y="1949063"/>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cxnSp>
        <p:nvCxnSpPr>
          <p:cNvPr id="36" name="Straight Connector 35">
            <a:extLst>
              <a:ext uri="{FF2B5EF4-FFF2-40B4-BE49-F238E27FC236}">
                <a16:creationId xmlns:a16="http://schemas.microsoft.com/office/drawing/2014/main" id="{C2B94032-28DD-40BA-B534-476CA1B4C58F}"/>
              </a:ext>
            </a:extLst>
          </p:cNvPr>
          <p:cNvCxnSpPr>
            <a:cxnSpLocks/>
            <a:stCxn id="12" idx="4"/>
            <a:endCxn id="38" idx="0"/>
          </p:cNvCxnSpPr>
          <p:nvPr/>
        </p:nvCxnSpPr>
        <p:spPr>
          <a:xfrm>
            <a:off x="11039661" y="2551791"/>
            <a:ext cx="217" cy="6085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BB5CE1D-DFC2-439C-A4B6-B468389DAF9D}"/>
              </a:ext>
            </a:extLst>
          </p:cNvPr>
          <p:cNvSpPr txBox="1"/>
          <p:nvPr/>
        </p:nvSpPr>
        <p:spPr>
          <a:xfrm>
            <a:off x="9189402" y="4182174"/>
            <a:ext cx="1552457" cy="2437742"/>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Dec. 2018</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2.2 released</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3.0 preview</a:t>
            </a:r>
            <a:br>
              <a:rPr lang="en-US" sz="1600" dirty="0">
                <a:solidFill>
                  <a:srgbClr val="1A1A1A"/>
                </a:solidFill>
                <a:latin typeface="Segoe UI" panose="020B0502040204020203" pitchFamily="34" charset="0"/>
                <a:cs typeface="Segoe UI" panose="020B0502040204020203" pitchFamily="34" charset="0"/>
              </a:rPr>
            </a:br>
            <a:br>
              <a:rPr lang="en-US" sz="1600" dirty="0">
                <a:solidFill>
                  <a:srgbClr val="1A1A1A"/>
                </a:solidFill>
                <a:latin typeface="Segoe UI" panose="020B0502040204020203" pitchFamily="34" charset="0"/>
                <a:cs typeface="Segoe UI" panose="020B0502040204020203" pitchFamily="34" charset="0"/>
              </a:rPr>
            </a:br>
            <a:r>
              <a:rPr lang="en-US" sz="1600" b="1" i="1" dirty="0">
                <a:solidFill>
                  <a:srgbClr val="1A1A1A"/>
                </a:solidFill>
                <a:latin typeface="Segoe UI" panose="020B0502040204020203" pitchFamily="34" charset="0"/>
                <a:cs typeface="Segoe UI" panose="020B0502040204020203" pitchFamily="34" charset="0"/>
              </a:rPr>
              <a:t>WinForms and WPF go open source</a:t>
            </a:r>
            <a:endParaRPr kumimoji="0" lang="en-US" sz="1600" b="1" i="1" u="none" strike="noStrike" kern="1200" cap="none" spc="0" normalizeH="0" baseline="0" noProof="0" dirty="0">
              <a:ln>
                <a:noFill/>
              </a:ln>
              <a:solidFill>
                <a:srgbClr val="1A1A1A"/>
              </a:solidFill>
              <a:effectLst/>
              <a:uLnTx/>
              <a:uFillTx/>
              <a:latin typeface="Segoe UI" panose="020B0502040204020203" pitchFamily="34" charset="0"/>
              <a:cs typeface="Segoe UI" panose="020B0502040204020203" pitchFamily="34" charset="0"/>
            </a:endParaRPr>
          </a:p>
        </p:txBody>
      </p:sp>
      <p:sp>
        <p:nvSpPr>
          <p:cNvPr id="38" name="TextBox 37">
            <a:extLst>
              <a:ext uri="{FF2B5EF4-FFF2-40B4-BE49-F238E27FC236}">
                <a16:creationId xmlns:a16="http://schemas.microsoft.com/office/drawing/2014/main" id="{F1B724A0-1C4C-4B14-BFB4-B1F8FF692CA6}"/>
              </a:ext>
            </a:extLst>
          </p:cNvPr>
          <p:cNvSpPr txBox="1"/>
          <p:nvPr/>
        </p:nvSpPr>
        <p:spPr>
          <a:xfrm>
            <a:off x="10263649" y="3160336"/>
            <a:ext cx="1552457"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Fall</a:t>
            </a:r>
            <a:r>
              <a:rPr kumimoji="0" lang="en-US" sz="1600" b="1" i="0" u="none" strike="noStrike" kern="1200" cap="none" spc="0" normalizeH="0" noProof="0" dirty="0">
                <a:ln>
                  <a:noFill/>
                </a:ln>
                <a:solidFill>
                  <a:srgbClr val="1A1A1A"/>
                </a:solidFill>
                <a:effectLst/>
                <a:uLnTx/>
                <a:uFillTx/>
                <a:latin typeface="Segoe UI" panose="020B0502040204020203" pitchFamily="34" charset="0"/>
                <a:ea typeface="+mn-ea"/>
                <a:cs typeface="Segoe UI" panose="020B0502040204020203" pitchFamily="34" charset="0"/>
              </a:rPr>
              <a:t> 2019</a:t>
            </a: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3.0</a:t>
            </a:r>
            <a:endParaRPr kumimoji="0" lang="en-US" sz="1600" b="1" i="1" u="none" strike="noStrike" kern="1200" cap="none" spc="0" normalizeH="0" baseline="0" noProof="0" dirty="0">
              <a:ln>
                <a:noFill/>
              </a:ln>
              <a:solidFill>
                <a:srgbClr val="1A1A1A"/>
              </a:solidFill>
              <a:effectLst/>
              <a:uLnTx/>
              <a:uFillTx/>
              <a:latin typeface="Segoe UI" panose="020B0502040204020203" pitchFamily="34" charset="0"/>
              <a:cs typeface="Segoe UI" panose="020B0502040204020203" pitchFamily="34" charset="0"/>
            </a:endParaRPr>
          </a:p>
        </p:txBody>
      </p: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r>
              <a:rPr lang="en-US"/>
              <a:t>.NET Open Source Journey</a:t>
            </a:r>
          </a:p>
        </p:txBody>
      </p:sp>
      <p:sp>
        <p:nvSpPr>
          <p:cNvPr id="19" name="Oval 18">
            <a:extLst>
              <a:ext uri="{FF2B5EF4-FFF2-40B4-BE49-F238E27FC236}">
                <a16:creationId xmlns:a16="http://schemas.microsoft.com/office/drawing/2014/main" id="{2FF4EDE2-185A-4B23-9B9A-031828FBF8D4}"/>
              </a:ext>
            </a:extLst>
          </p:cNvPr>
          <p:cNvSpPr/>
          <p:nvPr/>
        </p:nvSpPr>
        <p:spPr>
          <a:xfrm>
            <a:off x="688674" y="1949988"/>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Tree>
    <p:extLst>
      <p:ext uri="{BB962C8B-B14F-4D97-AF65-F5344CB8AC3E}">
        <p14:creationId xmlns:p14="http://schemas.microsoft.com/office/powerpoint/2010/main" val="384052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anim calcmode="lin" valueType="num">
                                      <p:cBhvr>
                                        <p:cTn id="13" dur="500" fill="hold"/>
                                        <p:tgtEl>
                                          <p:spTgt spid="30"/>
                                        </p:tgtEl>
                                        <p:attrNameLst>
                                          <p:attrName>ppt_x</p:attrName>
                                        </p:attrNameLst>
                                      </p:cBhvr>
                                      <p:tavLst>
                                        <p:tav tm="0">
                                          <p:val>
                                            <p:strVal val="#ppt_x"/>
                                          </p:val>
                                        </p:tav>
                                        <p:tav tm="100000">
                                          <p:val>
                                            <p:strVal val="#ppt_x"/>
                                          </p:val>
                                        </p:tav>
                                      </p:tavLst>
                                    </p:anim>
                                    <p:anim calcmode="lin" valueType="num">
                                      <p:cBhvr>
                                        <p:cTn id="14" dur="5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anim calcmode="lin" valueType="num">
                                      <p:cBhvr>
                                        <p:cTn id="18" dur="500" fill="hold"/>
                                        <p:tgtEl>
                                          <p:spTgt spid="33"/>
                                        </p:tgtEl>
                                        <p:attrNameLst>
                                          <p:attrName>ppt_x</p:attrName>
                                        </p:attrNameLst>
                                      </p:cBhvr>
                                      <p:tavLst>
                                        <p:tav tm="0">
                                          <p:val>
                                            <p:strVal val="#ppt_x"/>
                                          </p:val>
                                        </p:tav>
                                        <p:tav tm="100000">
                                          <p:val>
                                            <p:strVal val="#ppt_x"/>
                                          </p:val>
                                        </p:tav>
                                      </p:tavLst>
                                    </p:anim>
                                    <p:anim calcmode="lin" valueType="num">
                                      <p:cBhvr>
                                        <p:cTn id="19" dur="5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anim calcmode="lin" valueType="num">
                                      <p:cBhvr>
                                        <p:cTn id="23" dur="500" fill="hold"/>
                                        <p:tgtEl>
                                          <p:spTgt spid="39"/>
                                        </p:tgtEl>
                                        <p:attrNameLst>
                                          <p:attrName>ppt_x</p:attrName>
                                        </p:attrNameLst>
                                      </p:cBhvr>
                                      <p:tavLst>
                                        <p:tav tm="0">
                                          <p:val>
                                            <p:strVal val="#ppt_x"/>
                                          </p:val>
                                        </p:tav>
                                        <p:tav tm="100000">
                                          <p:val>
                                            <p:strVal val="#ppt_x"/>
                                          </p:val>
                                        </p:tav>
                                      </p:tavLst>
                                    </p:anim>
                                    <p:anim calcmode="lin" valueType="num">
                                      <p:cBhvr>
                                        <p:cTn id="24" dur="500" fill="hold"/>
                                        <p:tgtEl>
                                          <p:spTgt spid="3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anim calcmode="lin" valueType="num">
                                      <p:cBhvr>
                                        <p:cTn id="28" dur="500" fill="hold"/>
                                        <p:tgtEl>
                                          <p:spTgt spid="43"/>
                                        </p:tgtEl>
                                        <p:attrNameLst>
                                          <p:attrName>ppt_x</p:attrName>
                                        </p:attrNameLst>
                                      </p:cBhvr>
                                      <p:tavLst>
                                        <p:tav tm="0">
                                          <p:val>
                                            <p:strVal val="#ppt_x"/>
                                          </p:val>
                                        </p:tav>
                                        <p:tav tm="100000">
                                          <p:val>
                                            <p:strVal val="#ppt_x"/>
                                          </p:val>
                                        </p:tav>
                                      </p:tavLst>
                                    </p:anim>
                                    <p:anim calcmode="lin" valueType="num">
                                      <p:cBhvr>
                                        <p:cTn id="29" dur="500" fill="hold"/>
                                        <p:tgtEl>
                                          <p:spTgt spid="4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anim calcmode="lin" valueType="num">
                                      <p:cBhvr>
                                        <p:cTn id="33" dur="500" fill="hold"/>
                                        <p:tgtEl>
                                          <p:spTgt spid="46"/>
                                        </p:tgtEl>
                                        <p:attrNameLst>
                                          <p:attrName>ppt_x</p:attrName>
                                        </p:attrNameLst>
                                      </p:cBhvr>
                                      <p:tavLst>
                                        <p:tav tm="0">
                                          <p:val>
                                            <p:strVal val="#ppt_x"/>
                                          </p:val>
                                        </p:tav>
                                        <p:tav tm="100000">
                                          <p:val>
                                            <p:strVal val="#ppt_x"/>
                                          </p:val>
                                        </p:tav>
                                      </p:tavLst>
                                    </p:anim>
                                    <p:anim calcmode="lin" valueType="num">
                                      <p:cBhvr>
                                        <p:cTn id="34" dur="500" fill="hold"/>
                                        <p:tgtEl>
                                          <p:spTgt spid="4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anim calcmode="lin" valueType="num">
                                      <p:cBhvr>
                                        <p:cTn id="38" dur="500" fill="hold"/>
                                        <p:tgtEl>
                                          <p:spTgt spid="52"/>
                                        </p:tgtEl>
                                        <p:attrNameLst>
                                          <p:attrName>ppt_x</p:attrName>
                                        </p:attrNameLst>
                                      </p:cBhvr>
                                      <p:tavLst>
                                        <p:tav tm="0">
                                          <p:val>
                                            <p:strVal val="#ppt_x"/>
                                          </p:val>
                                        </p:tav>
                                        <p:tav tm="100000">
                                          <p:val>
                                            <p:strVal val="#ppt_x"/>
                                          </p:val>
                                        </p:tav>
                                      </p:tavLst>
                                    </p:anim>
                                    <p:anim calcmode="lin" valueType="num">
                                      <p:cBhvr>
                                        <p:cTn id="39" dur="500" fill="hold"/>
                                        <p:tgtEl>
                                          <p:spTgt spid="52"/>
                                        </p:tgtEl>
                                        <p:attrNameLst>
                                          <p:attrName>ppt_y</p:attrName>
                                        </p:attrNameLst>
                                      </p:cBhvr>
                                      <p:tavLst>
                                        <p:tav tm="0">
                                          <p:val>
                                            <p:strVal val="#ppt_y+.1"/>
                                          </p:val>
                                        </p:tav>
                                        <p:tav tm="100000">
                                          <p:val>
                                            <p:strVal val="#ppt_y"/>
                                          </p:val>
                                        </p:tav>
                                      </p:tavLst>
                                    </p:anim>
                                  </p:childTnLst>
                                </p:cTn>
                              </p:par>
                              <p:par>
                                <p:cTn id="40" presetID="22" presetClass="entr" presetSubtype="1"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up)">
                                      <p:cBhvr>
                                        <p:cTn id="42" dur="500"/>
                                        <p:tgtEl>
                                          <p:spTgt spid="28"/>
                                        </p:tgtEl>
                                      </p:cBhvr>
                                    </p:animEffect>
                                  </p:childTnLst>
                                </p:cTn>
                              </p:par>
                              <p:par>
                                <p:cTn id="43" presetID="22" presetClass="entr" presetSubtype="1"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up)">
                                      <p:cBhvr>
                                        <p:cTn id="45" dur="500"/>
                                        <p:tgtEl>
                                          <p:spTgt spid="32"/>
                                        </p:tgtEl>
                                      </p:cBhvr>
                                    </p:animEffect>
                                  </p:childTnLst>
                                </p:cTn>
                              </p:par>
                              <p:par>
                                <p:cTn id="46" presetID="22" presetClass="entr" presetSubtype="1"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up)">
                                      <p:cBhvr>
                                        <p:cTn id="48" dur="500"/>
                                        <p:tgtEl>
                                          <p:spTgt spid="35"/>
                                        </p:tgtEl>
                                      </p:cBhvr>
                                    </p:animEffect>
                                  </p:childTnLst>
                                </p:cTn>
                              </p:par>
                              <p:par>
                                <p:cTn id="49" presetID="22" presetClass="entr" presetSubtype="1"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up)">
                                      <p:cBhvr>
                                        <p:cTn id="51" dur="500"/>
                                        <p:tgtEl>
                                          <p:spTgt spid="42"/>
                                        </p:tgtEl>
                                      </p:cBhvr>
                                    </p:animEffect>
                                  </p:childTnLst>
                                </p:cTn>
                              </p:par>
                              <p:par>
                                <p:cTn id="52" presetID="22" presetClass="entr" presetSubtype="1"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up)">
                                      <p:cBhvr>
                                        <p:cTn id="54" dur="500"/>
                                        <p:tgtEl>
                                          <p:spTgt spid="45"/>
                                        </p:tgtEl>
                                      </p:cBhvr>
                                    </p:animEffect>
                                  </p:childTnLst>
                                </p:cTn>
                              </p:par>
                              <p:par>
                                <p:cTn id="55" presetID="22" presetClass="entr" presetSubtype="1"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up)">
                                      <p:cBhvr>
                                        <p:cTn id="57" dur="500"/>
                                        <p:tgtEl>
                                          <p:spTgt spid="48"/>
                                        </p:tgtEl>
                                      </p:cBhvr>
                                    </p:animEffect>
                                  </p:childTnLst>
                                </p:cTn>
                              </p:par>
                              <p:par>
                                <p:cTn id="58" presetID="22" presetClass="entr" presetSubtype="1" fill="hold"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wipe(up)">
                                      <p:cBhvr>
                                        <p:cTn id="60" dur="500"/>
                                        <p:tgtEl>
                                          <p:spTgt spid="54"/>
                                        </p:tgtEl>
                                      </p:cBhvr>
                                    </p:animEffect>
                                  </p:childTnLst>
                                </p:cTn>
                              </p:par>
                              <p:par>
                                <p:cTn id="61" presetID="22" presetClass="entr" presetSubtype="1"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up)">
                                      <p:cBhvr>
                                        <p:cTn id="63" dur="500"/>
                                        <p:tgtEl>
                                          <p:spTgt spid="58"/>
                                        </p:tgtEl>
                                      </p:cBhvr>
                                    </p:animEffect>
                                  </p:childTnLst>
                                </p:cTn>
                              </p:par>
                              <p:par>
                                <p:cTn id="64" presetID="22" presetClass="entr" presetSubtype="1"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wipe(up)">
                                      <p:cBhvr>
                                        <p:cTn id="66" dur="500"/>
                                        <p:tgtEl>
                                          <p:spTgt spid="36"/>
                                        </p:tgtEl>
                                      </p:cBhvr>
                                    </p:animEffect>
                                  </p:childTnLst>
                                </p:cTn>
                              </p:par>
                              <p:par>
                                <p:cTn id="67" presetID="42"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anim calcmode="lin" valueType="num">
                                      <p:cBhvr>
                                        <p:cTn id="70" dur="500" fill="hold"/>
                                        <p:tgtEl>
                                          <p:spTgt spid="37"/>
                                        </p:tgtEl>
                                        <p:attrNameLst>
                                          <p:attrName>ppt_x</p:attrName>
                                        </p:attrNameLst>
                                      </p:cBhvr>
                                      <p:tavLst>
                                        <p:tav tm="0">
                                          <p:val>
                                            <p:strVal val="#ppt_x"/>
                                          </p:val>
                                        </p:tav>
                                        <p:tav tm="100000">
                                          <p:val>
                                            <p:strVal val="#ppt_x"/>
                                          </p:val>
                                        </p:tav>
                                      </p:tavLst>
                                    </p:anim>
                                    <p:anim calcmode="lin" valueType="num">
                                      <p:cBhvr>
                                        <p:cTn id="71" dur="500" fill="hold"/>
                                        <p:tgtEl>
                                          <p:spTgt spid="3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anim calcmode="lin" valueType="num">
                                      <p:cBhvr>
                                        <p:cTn id="75" dur="500" fill="hold"/>
                                        <p:tgtEl>
                                          <p:spTgt spid="38"/>
                                        </p:tgtEl>
                                        <p:attrNameLst>
                                          <p:attrName>ppt_x</p:attrName>
                                        </p:attrNameLst>
                                      </p:cBhvr>
                                      <p:tavLst>
                                        <p:tav tm="0">
                                          <p:val>
                                            <p:strVal val="#ppt_x"/>
                                          </p:val>
                                        </p:tav>
                                        <p:tav tm="100000">
                                          <p:val>
                                            <p:strVal val="#ppt_x"/>
                                          </p:val>
                                        </p:tav>
                                      </p:tavLst>
                                    </p:anim>
                                    <p:anim calcmode="lin" valueType="num">
                                      <p:cBhvr>
                                        <p:cTn id="76"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3" grpId="0"/>
      <p:bldP spid="39" grpId="0"/>
      <p:bldP spid="43" grpId="0"/>
      <p:bldP spid="46" grpId="0"/>
      <p:bldP spid="52" grpId="0"/>
      <p:bldP spid="37"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AF3BE3-F58A-4FF7-95D0-AB61DC454A89}"/>
              </a:ext>
            </a:extLst>
          </p:cNvPr>
          <p:cNvSpPr/>
          <p:nvPr/>
        </p:nvSpPr>
        <p:spPr>
          <a:xfrm>
            <a:off x="1650670" y="1680796"/>
            <a:ext cx="8906493" cy="1569660"/>
          </a:xfrm>
          <a:prstGeom prst="rect">
            <a:avLst/>
          </a:prstGeom>
        </p:spPr>
        <p:txBody>
          <a:bodyPr wrap="square">
            <a:spAutoFit/>
          </a:bodyPr>
          <a:lstStyle/>
          <a:p>
            <a:pPr algn="ctr"/>
            <a:r>
              <a:rPr lang="en-US" sz="4800" b="1" dirty="0">
                <a:solidFill>
                  <a:schemeClr val="bg1"/>
                </a:solidFill>
              </a:rPr>
              <a:t>Now Available</a:t>
            </a:r>
            <a:br>
              <a:rPr lang="en-US" sz="4800" b="1" dirty="0">
                <a:solidFill>
                  <a:schemeClr val="bg1"/>
                </a:solidFill>
              </a:rPr>
            </a:br>
            <a:r>
              <a:rPr lang="en-US" sz="4800" b="1" dirty="0">
                <a:solidFill>
                  <a:schemeClr val="bg1"/>
                </a:solidFill>
              </a:rPr>
              <a:t>.NET Core 2.2!</a:t>
            </a:r>
          </a:p>
        </p:txBody>
      </p:sp>
      <p:sp>
        <p:nvSpPr>
          <p:cNvPr id="4" name="TextBox 3">
            <a:extLst>
              <a:ext uri="{FF2B5EF4-FFF2-40B4-BE49-F238E27FC236}">
                <a16:creationId xmlns:a16="http://schemas.microsoft.com/office/drawing/2014/main" id="{36B11CF6-AD68-4775-8CC3-3C677E47397D}"/>
              </a:ext>
            </a:extLst>
          </p:cNvPr>
          <p:cNvSpPr txBox="1"/>
          <p:nvPr/>
        </p:nvSpPr>
        <p:spPr>
          <a:xfrm>
            <a:off x="1650670" y="4253948"/>
            <a:ext cx="8906493" cy="615553"/>
          </a:xfrm>
          <a:prstGeom prst="rect">
            <a:avLst/>
          </a:prstGeom>
          <a:noFill/>
        </p:spPr>
        <p:txBody>
          <a:bodyPr wrap="square" lIns="0" tIns="0" rIns="0" bIns="0" rtlCol="0">
            <a:spAutoFit/>
          </a:bodyPr>
          <a:lstStyle/>
          <a:p>
            <a:pPr algn="ctr"/>
            <a:r>
              <a:rPr lang="en-US" sz="4000">
                <a:solidFill>
                  <a:schemeClr val="bg1"/>
                </a:solidFill>
              </a:rPr>
              <a:t>www.dot.net</a:t>
            </a:r>
          </a:p>
        </p:txBody>
      </p:sp>
    </p:spTree>
    <p:extLst>
      <p:ext uri="{BB962C8B-B14F-4D97-AF65-F5344CB8AC3E}">
        <p14:creationId xmlns:p14="http://schemas.microsoft.com/office/powerpoint/2010/main" val="21262916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a:xfrm>
            <a:off x="269240" y="289511"/>
            <a:ext cx="11655840" cy="899665"/>
          </a:xfrm>
        </p:spPr>
        <p:txBody>
          <a:bodyPr/>
          <a:lstStyle/>
          <a:p>
            <a:r>
              <a:rPr lang="en-US" sz="4800">
                <a:latin typeface="+mj-lt"/>
              </a:rPr>
              <a:t>.NET Core 2.2 Themes</a:t>
            </a:r>
          </a:p>
        </p:txBody>
      </p:sp>
      <p:sp>
        <p:nvSpPr>
          <p:cNvPr id="5" name="globe_2" title="Icon of a sphere made of lines">
            <a:extLst>
              <a:ext uri="{FF2B5EF4-FFF2-40B4-BE49-F238E27FC236}">
                <a16:creationId xmlns:a16="http://schemas.microsoft.com/office/drawing/2014/main" id="{B9170A96-0F48-41B6-8B52-6FC1F5424433}"/>
              </a:ext>
            </a:extLst>
          </p:cNvPr>
          <p:cNvSpPr>
            <a:spLocks noChangeAspect="1" noEditPoints="1"/>
          </p:cNvSpPr>
          <p:nvPr/>
        </p:nvSpPr>
        <p:spPr bwMode="auto">
          <a:xfrm>
            <a:off x="1947553" y="2274273"/>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cloud_2" title="Icon of a cloud made of two arrows pointing towards eachother">
            <a:extLst>
              <a:ext uri="{FF2B5EF4-FFF2-40B4-BE49-F238E27FC236}">
                <a16:creationId xmlns:a16="http://schemas.microsoft.com/office/drawing/2014/main" id="{A61DC775-A513-4EEC-865B-64B7A624CF7E}"/>
              </a:ext>
            </a:extLst>
          </p:cNvPr>
          <p:cNvSpPr>
            <a:spLocks noChangeAspect="1" noEditPoints="1"/>
          </p:cNvSpPr>
          <p:nvPr/>
        </p:nvSpPr>
        <p:spPr bwMode="auto">
          <a:xfrm>
            <a:off x="5428217" y="2274273"/>
            <a:ext cx="1546233" cy="892294"/>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285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Rocket" title="Icon of a rocket">
            <a:extLst>
              <a:ext uri="{FF2B5EF4-FFF2-40B4-BE49-F238E27FC236}">
                <a16:creationId xmlns:a16="http://schemas.microsoft.com/office/drawing/2014/main" id="{6FB95E7F-21B8-4E54-B63B-A60F79FEC06D}"/>
              </a:ext>
            </a:extLst>
          </p:cNvPr>
          <p:cNvSpPr>
            <a:spLocks noChangeAspect="1" noEditPoints="1"/>
          </p:cNvSpPr>
          <p:nvPr/>
        </p:nvSpPr>
        <p:spPr bwMode="auto">
          <a:xfrm>
            <a:off x="9447085" y="2201816"/>
            <a:ext cx="1055818" cy="103720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ED28395D-E673-4604-A342-0E524C9D6968}"/>
              </a:ext>
            </a:extLst>
          </p:cNvPr>
          <p:cNvSpPr/>
          <p:nvPr/>
        </p:nvSpPr>
        <p:spPr>
          <a:xfrm>
            <a:off x="950021" y="3691546"/>
            <a:ext cx="2929939"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Improved Web API Development</a:t>
            </a:r>
            <a:endParaRPr kumimoji="0" lang="en-US" sz="2400" b="1"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E09A893E-6C4E-401A-BD11-8ACF8B5698F0}"/>
              </a:ext>
            </a:extLst>
          </p:cNvPr>
          <p:cNvSpPr/>
          <p:nvPr/>
        </p:nvSpPr>
        <p:spPr>
          <a:xfrm>
            <a:off x="4736363" y="3676864"/>
            <a:ext cx="2929939"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Microservices and Azure</a:t>
            </a:r>
          </a:p>
        </p:txBody>
      </p:sp>
      <p:sp>
        <p:nvSpPr>
          <p:cNvPr id="11" name="Rectangle 10">
            <a:extLst>
              <a:ext uri="{FF2B5EF4-FFF2-40B4-BE49-F238E27FC236}">
                <a16:creationId xmlns:a16="http://schemas.microsoft.com/office/drawing/2014/main" id="{CB375FD2-2E0F-4489-9DE9-A411D5DFC46E}"/>
              </a:ext>
            </a:extLst>
          </p:cNvPr>
          <p:cNvSpPr/>
          <p:nvPr/>
        </p:nvSpPr>
        <p:spPr>
          <a:xfrm>
            <a:off x="8510024" y="3685520"/>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Continued Performance Improvements</a:t>
            </a:r>
          </a:p>
        </p:txBody>
      </p:sp>
    </p:spTree>
    <p:extLst>
      <p:ext uri="{BB962C8B-B14F-4D97-AF65-F5344CB8AC3E}">
        <p14:creationId xmlns:p14="http://schemas.microsoft.com/office/powerpoint/2010/main" val="5366741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AB03-774F-4470-9F4E-930625ABB681}"/>
              </a:ext>
            </a:extLst>
          </p:cNvPr>
          <p:cNvSpPr>
            <a:spLocks noGrp="1"/>
          </p:cNvSpPr>
          <p:nvPr>
            <p:ph type="title"/>
          </p:nvPr>
        </p:nvSpPr>
        <p:spPr>
          <a:xfrm>
            <a:off x="588263" y="457200"/>
            <a:ext cx="11018520" cy="553998"/>
          </a:xfrm>
        </p:spPr>
        <p:txBody>
          <a:bodyPr/>
          <a:lstStyle/>
          <a:p>
            <a:r>
              <a:rPr lang="en-US"/>
              <a:t>.NET Core 2.2 Major Features</a:t>
            </a:r>
          </a:p>
        </p:txBody>
      </p:sp>
      <p:sp>
        <p:nvSpPr>
          <p:cNvPr id="3" name="Text Placeholder 2">
            <a:extLst>
              <a:ext uri="{FF2B5EF4-FFF2-40B4-BE49-F238E27FC236}">
                <a16:creationId xmlns:a16="http://schemas.microsoft.com/office/drawing/2014/main" id="{7EA550C5-E8D9-4749-91EC-5DF6703C9209}"/>
              </a:ext>
            </a:extLst>
          </p:cNvPr>
          <p:cNvSpPr>
            <a:spLocks noGrp="1"/>
          </p:cNvSpPr>
          <p:nvPr>
            <p:ph type="body" sz="quarter" idx="10"/>
          </p:nvPr>
        </p:nvSpPr>
        <p:spPr>
          <a:xfrm>
            <a:off x="218655" y="1678254"/>
            <a:ext cx="3727735" cy="2749279"/>
          </a:xfrm>
          <a:ln>
            <a:solidFill>
              <a:schemeClr val="accent1"/>
            </a:solidFill>
          </a:ln>
        </p:spPr>
        <p:txBody>
          <a:bodyPr/>
          <a:lstStyle/>
          <a:p>
            <a:pPr lvl="1"/>
            <a:endParaRPr lang="en-US" dirty="0"/>
          </a:p>
          <a:p>
            <a:pPr lvl="1"/>
            <a:endParaRPr lang="en-US" dirty="0"/>
          </a:p>
          <a:p>
            <a:r>
              <a:rPr lang="en-US" sz="2000" dirty="0">
                <a:latin typeface="+mn-lt"/>
              </a:rPr>
              <a:t>Multi-tier JIT compilation (opt-in) </a:t>
            </a:r>
          </a:p>
          <a:p>
            <a:r>
              <a:rPr lang="en-US" sz="2000" dirty="0">
                <a:latin typeface="+mn-lt"/>
              </a:rPr>
              <a:t>SQL Connection token auth</a:t>
            </a:r>
          </a:p>
          <a:p>
            <a:r>
              <a:rPr lang="en-US" sz="2000" dirty="0">
                <a:latin typeface="+mn-lt"/>
              </a:rPr>
              <a:t>Windows ARM32 support (</a:t>
            </a:r>
            <a:r>
              <a:rPr lang="en-US" sz="2000" dirty="0" err="1">
                <a:latin typeface="+mn-lt"/>
              </a:rPr>
              <a:t>Nanoserver</a:t>
            </a:r>
            <a:r>
              <a:rPr lang="en-US" sz="2000" dirty="0">
                <a:latin typeface="+mn-lt"/>
              </a:rPr>
              <a:t> and IoT Core)</a:t>
            </a:r>
          </a:p>
          <a:p>
            <a:endParaRPr lang="en-US" sz="1600" dirty="0"/>
          </a:p>
        </p:txBody>
      </p:sp>
      <p:sp>
        <p:nvSpPr>
          <p:cNvPr id="4" name="Text Placeholder 2">
            <a:extLst>
              <a:ext uri="{FF2B5EF4-FFF2-40B4-BE49-F238E27FC236}">
                <a16:creationId xmlns:a16="http://schemas.microsoft.com/office/drawing/2014/main" id="{5EE632B5-EC5D-4950-B1EA-B45AEE490FC2}"/>
              </a:ext>
            </a:extLst>
          </p:cNvPr>
          <p:cNvSpPr txBox="1">
            <a:spLocks/>
          </p:cNvSpPr>
          <p:nvPr/>
        </p:nvSpPr>
        <p:spPr>
          <a:xfrm>
            <a:off x="4110091" y="1672489"/>
            <a:ext cx="3762162" cy="3065455"/>
          </a:xfrm>
          <a:prstGeom prst="rect">
            <a:avLst/>
          </a:prstGeom>
          <a:noFill/>
          <a:ln>
            <a:solidFill>
              <a:schemeClr val="accent5"/>
            </a:solid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Spatial extensions for SQL Server and SQLite providers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Reverse engineering of database views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Collections of owned entities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Query tagging</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highlight>
                  <a:srgbClr val="FFFF00"/>
                </a:highlight>
                <a:uLnTx/>
                <a:uFillTx/>
                <a:latin typeface="Segoe UI"/>
                <a:ea typeface="+mn-ea"/>
                <a:cs typeface="Segoe UI Semilight" panose="020B0402040204020203" pitchFamily="34" charset="0"/>
              </a:rPr>
              <a:t>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
            <a:extLst>
              <a:ext uri="{FF2B5EF4-FFF2-40B4-BE49-F238E27FC236}">
                <a16:creationId xmlns:a16="http://schemas.microsoft.com/office/drawing/2014/main" id="{47585CAE-F761-43FA-9D57-F581FC8CE541}"/>
              </a:ext>
            </a:extLst>
          </p:cNvPr>
          <p:cNvSpPr txBox="1">
            <a:spLocks/>
          </p:cNvSpPr>
          <p:nvPr/>
        </p:nvSpPr>
        <p:spPr>
          <a:xfrm>
            <a:off x="8028476" y="1691477"/>
            <a:ext cx="3710522" cy="4518160"/>
          </a:xfrm>
          <a:prstGeom prst="rect">
            <a:avLst/>
          </a:prstGeom>
          <a:ln>
            <a:solidFill>
              <a:schemeClr val="accent3"/>
            </a:solid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Template updates: Bootstrap 4, Angular 6</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Web API improvements, including API security</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HTTP/2</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IIS in-process hosting</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Health checks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Endpoint routing</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SignalR</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 Java client now available (.NET Client in 2.1)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8" name="Rectangle 7">
            <a:extLst>
              <a:ext uri="{FF2B5EF4-FFF2-40B4-BE49-F238E27FC236}">
                <a16:creationId xmlns:a16="http://schemas.microsoft.com/office/drawing/2014/main" id="{49BFD902-68A5-448B-BD1C-C4449C8D6F6F}"/>
              </a:ext>
            </a:extLst>
          </p:cNvPr>
          <p:cNvSpPr/>
          <p:nvPr/>
        </p:nvSpPr>
        <p:spPr bwMode="auto">
          <a:xfrm>
            <a:off x="4110089" y="1678411"/>
            <a:ext cx="3762163"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 Core</a:t>
            </a:r>
          </a:p>
        </p:txBody>
      </p:sp>
      <p:sp>
        <p:nvSpPr>
          <p:cNvPr id="9" name="Rectangle 8">
            <a:extLst>
              <a:ext uri="{FF2B5EF4-FFF2-40B4-BE49-F238E27FC236}">
                <a16:creationId xmlns:a16="http://schemas.microsoft.com/office/drawing/2014/main" id="{EAAC8920-E924-47AF-AE4F-6B9E14C8FC4B}"/>
              </a:ext>
            </a:extLst>
          </p:cNvPr>
          <p:cNvSpPr/>
          <p:nvPr/>
        </p:nvSpPr>
        <p:spPr bwMode="auto">
          <a:xfrm>
            <a:off x="8032283" y="1677311"/>
            <a:ext cx="3706715" cy="5539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 Core</a:t>
            </a:r>
          </a:p>
        </p:txBody>
      </p:sp>
      <p:sp>
        <p:nvSpPr>
          <p:cNvPr id="11" name="Rectangle 10">
            <a:extLst>
              <a:ext uri="{FF2B5EF4-FFF2-40B4-BE49-F238E27FC236}">
                <a16:creationId xmlns:a16="http://schemas.microsoft.com/office/drawing/2014/main" id="{5C3FD744-BD48-40DC-8805-417D4667E553}"/>
              </a:ext>
            </a:extLst>
          </p:cNvPr>
          <p:cNvSpPr/>
          <p:nvPr/>
        </p:nvSpPr>
        <p:spPr bwMode="auto">
          <a:xfrm>
            <a:off x="222324" y="1677311"/>
            <a:ext cx="3727735"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 Core</a:t>
            </a:r>
          </a:p>
        </p:txBody>
      </p:sp>
    </p:spTree>
    <p:extLst>
      <p:ext uri="{BB962C8B-B14F-4D97-AF65-F5344CB8AC3E}">
        <p14:creationId xmlns:p14="http://schemas.microsoft.com/office/powerpoint/2010/main" val="24531380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.NET Today and Tomorrow</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878574"/>
            <a:ext cx="10429654" cy="1792326"/>
          </a:xfrm>
        </p:spPr>
        <p:txBody>
          <a:bodyPr/>
          <a:lstStyle/>
          <a:p>
            <a:endParaRPr lang="en-US" dirty="0">
              <a:latin typeface="+mn-lt"/>
            </a:endParaRPr>
          </a:p>
          <a:p>
            <a:r>
              <a:rPr lang="en-US" dirty="0">
                <a:latin typeface="+mn-lt"/>
              </a:rPr>
              <a:t>Beth Massi – Product Marketing Manager, .NET Platform</a:t>
            </a:r>
            <a:br>
              <a:rPr lang="en-US" dirty="0">
                <a:latin typeface="+mn-lt"/>
              </a:rPr>
            </a:br>
            <a:r>
              <a:rPr lang="en-US" sz="2400" b="1" dirty="0">
                <a:latin typeface="+mn-lt"/>
              </a:rPr>
              <a:t>@</a:t>
            </a:r>
            <a:r>
              <a:rPr lang="en-US" sz="2400" b="1" dirty="0" err="1">
                <a:latin typeface="+mn-lt"/>
              </a:rPr>
              <a:t>BethMassi</a:t>
            </a:r>
            <a:endParaRPr lang="en-US" b="1" dirty="0">
              <a:latin typeface="+mn-lt"/>
            </a:endParaRP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Demo: .NET Core 2.2</a:t>
            </a:r>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2453" y="0"/>
            <a:ext cx="12205014" cy="3313084"/>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17963" y="1697962"/>
            <a:ext cx="1415692"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Virtual Machines</a:t>
            </a:r>
          </a:p>
        </p:txBody>
      </p:sp>
      <p:sp>
        <p:nvSpPr>
          <p:cNvPr id="19" name="TextBox 18">
            <a:extLst>
              <a:ext uri="{FF2B5EF4-FFF2-40B4-BE49-F238E27FC236}">
                <a16:creationId xmlns:a16="http://schemas.microsoft.com/office/drawing/2014/main" id="{6B5CE148-D382-4CBD-8C97-2A282769FD9D}"/>
              </a:ext>
            </a:extLst>
          </p:cNvPr>
          <p:cNvSpPr txBox="1"/>
          <p:nvPr/>
        </p:nvSpPr>
        <p:spPr>
          <a:xfrm>
            <a:off x="751358" y="1279891"/>
            <a:ext cx="1415692" cy="677260"/>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App Service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2562464" y="1520750"/>
            <a:ext cx="192653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a:t>
            </a:r>
            <a:r>
              <a:rPr kumimoji="0" lang="en-US" sz="1400" b="1" i="0" u="none" strike="noStrike" kern="1200" cap="none" spc="0" normalizeH="0" noProof="0" dirty="0">
                <a:ln>
                  <a:noFill/>
                </a:ln>
                <a:solidFill>
                  <a:srgbClr val="1A1A1A"/>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Service Fabric</a:t>
            </a:r>
          </a:p>
        </p:txBody>
      </p:sp>
      <p:sp>
        <p:nvSpPr>
          <p:cNvPr id="21" name="TextBox 20">
            <a:extLst>
              <a:ext uri="{FF2B5EF4-FFF2-40B4-BE49-F238E27FC236}">
                <a16:creationId xmlns:a16="http://schemas.microsoft.com/office/drawing/2014/main" id="{D774DB6C-D485-4533-A9F9-B16C2241F6EF}"/>
              </a:ext>
            </a:extLst>
          </p:cNvPr>
          <p:cNvSpPr txBox="1"/>
          <p:nvPr/>
        </p:nvSpPr>
        <p:spPr>
          <a:xfrm>
            <a:off x="1360109" y="2003865"/>
            <a:ext cx="2246835"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Kubernetes Service (AKS)</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4811212" y="1655975"/>
            <a:ext cx="154128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a:t>
            </a:r>
            <a:r>
              <a:rPr kumimoji="0" lang="en-US" sz="1400" b="1"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SignalR</a:t>
            </a: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 Service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3598594" y="1183518"/>
            <a:ext cx="1926538"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Functions</a:t>
            </a:r>
          </a:p>
        </p:txBody>
      </p:sp>
      <p:sp>
        <p:nvSpPr>
          <p:cNvPr id="5" name="Rectangle 4"/>
          <p:cNvSpPr/>
          <p:nvPr/>
        </p:nvSpPr>
        <p:spPr>
          <a:xfrm>
            <a:off x="271586" y="139351"/>
            <a:ext cx="7292266" cy="1088989"/>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solidFill>
                  <a:schemeClr val="bg1"/>
                </a:solidFill>
                <a:effectLst/>
                <a:uLnTx/>
                <a:uFillTx/>
                <a:latin typeface="Segoe UI Light"/>
                <a:ea typeface="+mn-ea"/>
                <a:cs typeface="+mn-cs"/>
              </a:rPr>
              <a:t>Azure is YOUR cloud</a:t>
            </a:r>
          </a:p>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2744" b="0" i="1" u="none" strike="noStrike" kern="1200" cap="none" spc="0" normalizeH="0" baseline="0" noProof="0" dirty="0">
                <a:ln>
                  <a:noFill/>
                </a:ln>
                <a:solidFill>
                  <a:schemeClr val="bg1"/>
                </a:solidFill>
                <a:effectLst/>
                <a:uLnTx/>
                <a:uFillTx/>
                <a:latin typeface="Segoe UI Semilight"/>
                <a:ea typeface="+mn-ea"/>
                <a:cs typeface="+mn-cs"/>
              </a:rPr>
              <a:t>.NET cloud apps run best in Azure</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E84C7A0-A33D-4C55-8FE5-C85E6E01A3A1}"/>
              </a:ext>
            </a:extLst>
          </p:cNvPr>
          <p:cNvCxnSpPr>
            <a:cxnSpLocks/>
            <a:stCxn id="83" idx="0"/>
            <a:endCxn id="18" idx="2"/>
          </p:cNvCxnSpPr>
          <p:nvPr/>
        </p:nvCxnSpPr>
        <p:spPr>
          <a:xfrm flipH="1" flipV="1">
            <a:off x="489883" y="2569121"/>
            <a:ext cx="846" cy="3873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ECC309-6F96-4CA9-9EC3-C55A7DBC1173}"/>
              </a:ext>
            </a:extLst>
          </p:cNvPr>
          <p:cNvCxnSpPr>
            <a:cxnSpLocks/>
            <a:stCxn id="86" idx="0"/>
            <a:endCxn id="19" idx="2"/>
          </p:cNvCxnSpPr>
          <p:nvPr/>
        </p:nvCxnSpPr>
        <p:spPr>
          <a:xfrm flipV="1">
            <a:off x="1455043" y="1957151"/>
            <a:ext cx="4161" cy="9956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8693BF-1D26-4471-8961-D14DD7C3BDB3}"/>
              </a:ext>
            </a:extLst>
          </p:cNvPr>
          <p:cNvCxnSpPr>
            <a:cxnSpLocks/>
            <a:stCxn id="88" idx="0"/>
            <a:endCxn id="21" idx="2"/>
          </p:cNvCxnSpPr>
          <p:nvPr/>
        </p:nvCxnSpPr>
        <p:spPr>
          <a:xfrm flipH="1" flipV="1">
            <a:off x="2483527" y="2681125"/>
            <a:ext cx="1129" cy="302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39667B-C476-48B7-9DE5-A5D45A46A5F9}"/>
              </a:ext>
            </a:extLst>
          </p:cNvPr>
          <p:cNvCxnSpPr>
            <a:cxnSpLocks/>
            <a:stCxn id="20" idx="2"/>
            <a:endCxn id="89" idx="0"/>
          </p:cNvCxnSpPr>
          <p:nvPr/>
        </p:nvCxnSpPr>
        <p:spPr>
          <a:xfrm>
            <a:off x="3525733" y="2198010"/>
            <a:ext cx="1" cy="781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1CE897-0662-4AA2-B302-9008234EA631}"/>
              </a:ext>
            </a:extLst>
          </p:cNvPr>
          <p:cNvCxnSpPr>
            <a:cxnSpLocks/>
            <a:stCxn id="28" idx="2"/>
            <a:endCxn id="90" idx="0"/>
          </p:cNvCxnSpPr>
          <p:nvPr/>
        </p:nvCxnSpPr>
        <p:spPr>
          <a:xfrm flipH="1">
            <a:off x="4550364" y="1666879"/>
            <a:ext cx="11499" cy="12896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FA1E51-997E-4F53-81DB-0BC7103ABB1E}"/>
              </a:ext>
            </a:extLst>
          </p:cNvPr>
          <p:cNvCxnSpPr>
            <a:cxnSpLocks/>
            <a:stCxn id="27" idx="2"/>
            <a:endCxn id="91" idx="0"/>
          </p:cNvCxnSpPr>
          <p:nvPr/>
        </p:nvCxnSpPr>
        <p:spPr>
          <a:xfrm flipH="1">
            <a:off x="5576461" y="2333235"/>
            <a:ext cx="5395" cy="6200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A1964C-EA2D-4B68-9131-948131CCE735}"/>
              </a:ext>
            </a:extLst>
          </p:cNvPr>
          <p:cNvSpPr txBox="1"/>
          <p:nvPr/>
        </p:nvSpPr>
        <p:spPr>
          <a:xfrm>
            <a:off x="5759582" y="1824164"/>
            <a:ext cx="1672909"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Cognitive Services</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2" name="Straight Connector 51">
            <a:extLst>
              <a:ext uri="{FF2B5EF4-FFF2-40B4-BE49-F238E27FC236}">
                <a16:creationId xmlns:a16="http://schemas.microsoft.com/office/drawing/2014/main" id="{F34BEB93-15F5-4D7D-AD86-542BE0773B98}"/>
              </a:ext>
            </a:extLst>
          </p:cNvPr>
          <p:cNvCxnSpPr>
            <a:cxnSpLocks/>
            <a:stCxn id="63" idx="0"/>
            <a:endCxn id="65" idx="2"/>
          </p:cNvCxnSpPr>
          <p:nvPr/>
        </p:nvCxnSpPr>
        <p:spPr>
          <a:xfrm flipV="1">
            <a:off x="6594006" y="2695323"/>
            <a:ext cx="2031" cy="2462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E384F9D-51FF-477D-90EE-4CDA95E2E2E2}"/>
              </a:ext>
            </a:extLst>
          </p:cNvPr>
          <p:cNvSpPr txBox="1"/>
          <p:nvPr/>
        </p:nvSpPr>
        <p:spPr>
          <a:xfrm>
            <a:off x="7743454" y="796585"/>
            <a:ext cx="1672909"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Storage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5" name="Straight Connector 54">
            <a:extLst>
              <a:ext uri="{FF2B5EF4-FFF2-40B4-BE49-F238E27FC236}">
                <a16:creationId xmlns:a16="http://schemas.microsoft.com/office/drawing/2014/main" id="{E80EF121-1438-4837-9B01-7A78140E56A9}"/>
              </a:ext>
            </a:extLst>
          </p:cNvPr>
          <p:cNvCxnSpPr>
            <a:cxnSpLocks/>
            <a:stCxn id="72" idx="2"/>
            <a:endCxn id="69" idx="0"/>
          </p:cNvCxnSpPr>
          <p:nvPr/>
        </p:nvCxnSpPr>
        <p:spPr>
          <a:xfrm>
            <a:off x="8579909" y="1279946"/>
            <a:ext cx="0" cy="16637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E7316B-2E11-4D28-AF43-561DB626A2BF}"/>
              </a:ext>
            </a:extLst>
          </p:cNvPr>
          <p:cNvSpPr txBox="1"/>
          <p:nvPr/>
        </p:nvSpPr>
        <p:spPr>
          <a:xfrm>
            <a:off x="8690548" y="1685298"/>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SQL Database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A648329C-2CCE-4C41-BA7E-85C9A3CF0062}"/>
              </a:ext>
            </a:extLst>
          </p:cNvPr>
          <p:cNvCxnSpPr>
            <a:cxnSpLocks/>
            <a:endCxn id="76" idx="0"/>
          </p:cNvCxnSpPr>
          <p:nvPr/>
        </p:nvCxnSpPr>
        <p:spPr>
          <a:xfrm>
            <a:off x="9595827" y="2362558"/>
            <a:ext cx="6637" cy="590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E09C62B-9EBD-4BDD-B512-0D84BBC77E3F}"/>
              </a:ext>
            </a:extLst>
          </p:cNvPr>
          <p:cNvSpPr txBox="1"/>
          <p:nvPr/>
        </p:nvSpPr>
        <p:spPr>
          <a:xfrm>
            <a:off x="9749884" y="978715"/>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Cosmos DB</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95" name="Straight Connector 94">
            <a:extLst>
              <a:ext uri="{FF2B5EF4-FFF2-40B4-BE49-F238E27FC236}">
                <a16:creationId xmlns:a16="http://schemas.microsoft.com/office/drawing/2014/main" id="{ED448429-3E2B-4171-93CB-62213923A5E6}"/>
              </a:ext>
            </a:extLst>
          </p:cNvPr>
          <p:cNvCxnSpPr>
            <a:cxnSpLocks/>
            <a:endCxn id="92" idx="0"/>
          </p:cNvCxnSpPr>
          <p:nvPr/>
        </p:nvCxnSpPr>
        <p:spPr>
          <a:xfrm flipH="1">
            <a:off x="10605355" y="1655975"/>
            <a:ext cx="648" cy="129353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50A7E6E-7E74-4E8B-A16C-5DF48C1A434B}"/>
              </a:ext>
            </a:extLst>
          </p:cNvPr>
          <p:cNvSpPr txBox="1"/>
          <p:nvPr/>
        </p:nvSpPr>
        <p:spPr>
          <a:xfrm>
            <a:off x="6765617" y="1331552"/>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App Insights</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06" name="Straight Connector 105">
            <a:extLst>
              <a:ext uri="{FF2B5EF4-FFF2-40B4-BE49-F238E27FC236}">
                <a16:creationId xmlns:a16="http://schemas.microsoft.com/office/drawing/2014/main" id="{9F46E1F5-DC4A-41C9-B565-1C2FC9399377}"/>
              </a:ext>
            </a:extLst>
          </p:cNvPr>
          <p:cNvCxnSpPr>
            <a:cxnSpLocks/>
            <a:stCxn id="105" idx="2"/>
            <a:endCxn id="104" idx="0"/>
          </p:cNvCxnSpPr>
          <p:nvPr/>
        </p:nvCxnSpPr>
        <p:spPr>
          <a:xfrm flipH="1">
            <a:off x="7600252" y="2008812"/>
            <a:ext cx="1820" cy="93026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278B8E7-7120-42E5-8F51-F7F2C54771CB}"/>
              </a:ext>
            </a:extLst>
          </p:cNvPr>
          <p:cNvSpPr/>
          <p:nvPr/>
        </p:nvSpPr>
        <p:spPr bwMode="auto">
          <a:xfrm>
            <a:off x="11195083" y="3145824"/>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Oval 112">
            <a:extLst>
              <a:ext uri="{FF2B5EF4-FFF2-40B4-BE49-F238E27FC236}">
                <a16:creationId xmlns:a16="http://schemas.microsoft.com/office/drawing/2014/main" id="{93B9327D-893E-4889-B628-B4CC172EA618}"/>
              </a:ext>
            </a:extLst>
          </p:cNvPr>
          <p:cNvSpPr/>
          <p:nvPr/>
        </p:nvSpPr>
        <p:spPr bwMode="auto">
          <a:xfrm>
            <a:off x="11532991" y="3145229"/>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Oval 113">
            <a:extLst>
              <a:ext uri="{FF2B5EF4-FFF2-40B4-BE49-F238E27FC236}">
                <a16:creationId xmlns:a16="http://schemas.microsoft.com/office/drawing/2014/main" id="{25565D19-715C-4428-8AA4-A6ED88CE4532}"/>
              </a:ext>
            </a:extLst>
          </p:cNvPr>
          <p:cNvSpPr/>
          <p:nvPr/>
        </p:nvSpPr>
        <p:spPr bwMode="auto">
          <a:xfrm>
            <a:off x="11874205" y="3152910"/>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7" name="Group 116">
            <a:extLst>
              <a:ext uri="{FF2B5EF4-FFF2-40B4-BE49-F238E27FC236}">
                <a16:creationId xmlns:a16="http://schemas.microsoft.com/office/drawing/2014/main" id="{375F3A09-168E-4749-95EB-732DC0455DB4}"/>
              </a:ext>
            </a:extLst>
          </p:cNvPr>
          <p:cNvGrpSpPr/>
          <p:nvPr/>
        </p:nvGrpSpPr>
        <p:grpSpPr>
          <a:xfrm>
            <a:off x="7254217" y="2939081"/>
            <a:ext cx="692070" cy="672468"/>
            <a:chOff x="7254217" y="2939081"/>
            <a:chExt cx="692070" cy="672468"/>
          </a:xfrm>
        </p:grpSpPr>
        <p:sp>
          <p:nvSpPr>
            <p:cNvPr id="104" name="Oval 103">
              <a:extLst>
                <a:ext uri="{FF2B5EF4-FFF2-40B4-BE49-F238E27FC236}">
                  <a16:creationId xmlns:a16="http://schemas.microsoft.com/office/drawing/2014/main" id="{C478E6E7-EDF0-420B-98C8-E97D4AEFC564}"/>
                </a:ext>
              </a:extLst>
            </p:cNvPr>
            <p:cNvSpPr/>
            <p:nvPr/>
          </p:nvSpPr>
          <p:spPr bwMode="auto">
            <a:xfrm>
              <a:off x="7254217" y="2939081"/>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6" name="Picture 115">
              <a:extLst>
                <a:ext uri="{FF2B5EF4-FFF2-40B4-BE49-F238E27FC236}">
                  <a16:creationId xmlns:a16="http://schemas.microsoft.com/office/drawing/2014/main" id="{A5103AB2-7D38-4AAF-B8CC-BE41758A0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4774" y="3043379"/>
              <a:ext cx="479023" cy="479023"/>
            </a:xfrm>
            <a:prstGeom prst="rect">
              <a:avLst/>
            </a:prstGeom>
          </p:spPr>
        </p:pic>
      </p:grpSp>
      <p:grpSp>
        <p:nvGrpSpPr>
          <p:cNvPr id="120" name="Group 119">
            <a:extLst>
              <a:ext uri="{FF2B5EF4-FFF2-40B4-BE49-F238E27FC236}">
                <a16:creationId xmlns:a16="http://schemas.microsoft.com/office/drawing/2014/main" id="{848C296F-E83C-4EBB-B3F1-F9BCC65E4B2E}"/>
              </a:ext>
            </a:extLst>
          </p:cNvPr>
          <p:cNvGrpSpPr/>
          <p:nvPr/>
        </p:nvGrpSpPr>
        <p:grpSpPr>
          <a:xfrm>
            <a:off x="3176156" y="2979426"/>
            <a:ext cx="699155" cy="667320"/>
            <a:chOff x="3176156" y="2979426"/>
            <a:chExt cx="699155" cy="667320"/>
          </a:xfrm>
        </p:grpSpPr>
        <p:sp>
          <p:nvSpPr>
            <p:cNvPr id="89" name="Oval 88"/>
            <p:cNvSpPr/>
            <p:nvPr/>
          </p:nvSpPr>
          <p:spPr bwMode="auto">
            <a:xfrm>
              <a:off x="3176156" y="2979426"/>
              <a:ext cx="699155" cy="66732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9" name="Picture 118" descr="A picture containing device&#10;&#10;Description generated with high confidence">
              <a:extLst>
                <a:ext uri="{FF2B5EF4-FFF2-40B4-BE49-F238E27FC236}">
                  <a16:creationId xmlns:a16="http://schemas.microsoft.com/office/drawing/2014/main" id="{473FBB23-3DFC-4D8A-84AE-3C35D0A98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1385" y="3043378"/>
              <a:ext cx="510119" cy="510119"/>
            </a:xfrm>
            <a:prstGeom prst="rect">
              <a:avLst/>
            </a:prstGeom>
          </p:spPr>
        </p:pic>
      </p:grpSp>
      <p:sp>
        <p:nvSpPr>
          <p:cNvPr id="122" name="TextBox 121">
            <a:extLst>
              <a:ext uri="{FF2B5EF4-FFF2-40B4-BE49-F238E27FC236}">
                <a16:creationId xmlns:a16="http://schemas.microsoft.com/office/drawing/2014/main" id="{628769DD-4A14-4EAB-82D4-AB2ACC75009F}"/>
              </a:ext>
            </a:extLst>
          </p:cNvPr>
          <p:cNvSpPr txBox="1"/>
          <p:nvPr/>
        </p:nvSpPr>
        <p:spPr>
          <a:xfrm>
            <a:off x="10815784" y="2450221"/>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400" b="1" dirty="0">
                <a:solidFill>
                  <a:srgbClr val="1A1A1A"/>
                </a:solidFill>
                <a:latin typeface="Segoe UI" panose="020B0502040204020203" pitchFamily="34" charset="0"/>
                <a:cs typeface="Segoe UI" panose="020B0502040204020203" pitchFamily="34" charset="0"/>
              </a:rPr>
              <a:t>And many more…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nvGrpSpPr>
          <p:cNvPr id="126" name="Group 125">
            <a:extLst>
              <a:ext uri="{FF2B5EF4-FFF2-40B4-BE49-F238E27FC236}">
                <a16:creationId xmlns:a16="http://schemas.microsoft.com/office/drawing/2014/main" id="{0EE5279B-A5A9-4A7D-9187-58CD4DC004D4}"/>
              </a:ext>
            </a:extLst>
          </p:cNvPr>
          <p:cNvGrpSpPr/>
          <p:nvPr/>
        </p:nvGrpSpPr>
        <p:grpSpPr>
          <a:xfrm>
            <a:off x="9256429" y="2953265"/>
            <a:ext cx="692070" cy="672468"/>
            <a:chOff x="9256429" y="2953265"/>
            <a:chExt cx="692070" cy="672468"/>
          </a:xfrm>
        </p:grpSpPr>
        <p:sp>
          <p:nvSpPr>
            <p:cNvPr id="76" name="Oval 75">
              <a:extLst>
                <a:ext uri="{FF2B5EF4-FFF2-40B4-BE49-F238E27FC236}">
                  <a16:creationId xmlns:a16="http://schemas.microsoft.com/office/drawing/2014/main" id="{7C2E9A5A-D020-4C67-94D9-83ECD032A6CC}"/>
                </a:ext>
              </a:extLst>
            </p:cNvPr>
            <p:cNvSpPr/>
            <p:nvPr/>
          </p:nvSpPr>
          <p:spPr bwMode="auto">
            <a:xfrm>
              <a:off x="9256429"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5" name="Picture 124" descr="A close up of a sign&#10;&#10;Description generated with high confidence">
              <a:extLst>
                <a:ext uri="{FF2B5EF4-FFF2-40B4-BE49-F238E27FC236}">
                  <a16:creationId xmlns:a16="http://schemas.microsoft.com/office/drawing/2014/main" id="{C12D5EA1-BB59-4444-8E5E-C9D132E5D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3756" y="3062096"/>
              <a:ext cx="454806" cy="454806"/>
            </a:xfrm>
            <a:prstGeom prst="rect">
              <a:avLst/>
            </a:prstGeom>
          </p:spPr>
        </p:pic>
      </p:grpSp>
      <p:grpSp>
        <p:nvGrpSpPr>
          <p:cNvPr id="129" name="Group 128">
            <a:extLst>
              <a:ext uri="{FF2B5EF4-FFF2-40B4-BE49-F238E27FC236}">
                <a16:creationId xmlns:a16="http://schemas.microsoft.com/office/drawing/2014/main" id="{CC401A30-BAAF-4889-A86D-9CBF29B2BA46}"/>
              </a:ext>
            </a:extLst>
          </p:cNvPr>
          <p:cNvGrpSpPr/>
          <p:nvPr/>
        </p:nvGrpSpPr>
        <p:grpSpPr>
          <a:xfrm>
            <a:off x="8233874" y="2943669"/>
            <a:ext cx="692070" cy="672468"/>
            <a:chOff x="8233874" y="2943669"/>
            <a:chExt cx="692070" cy="672468"/>
          </a:xfrm>
        </p:grpSpPr>
        <p:sp>
          <p:nvSpPr>
            <p:cNvPr id="69" name="Oval 68">
              <a:extLst>
                <a:ext uri="{FF2B5EF4-FFF2-40B4-BE49-F238E27FC236}">
                  <a16:creationId xmlns:a16="http://schemas.microsoft.com/office/drawing/2014/main" id="{BBE40C00-DF9F-4B7F-9E17-FB38DD8A8CB9}"/>
                </a:ext>
              </a:extLst>
            </p:cNvPr>
            <p:cNvSpPr/>
            <p:nvPr/>
          </p:nvSpPr>
          <p:spPr bwMode="auto">
            <a:xfrm>
              <a:off x="8233874" y="294366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8" name="Picture 127">
              <a:extLst>
                <a:ext uri="{FF2B5EF4-FFF2-40B4-BE49-F238E27FC236}">
                  <a16:creationId xmlns:a16="http://schemas.microsoft.com/office/drawing/2014/main" id="{48E8C58B-9E8A-48C5-AA6D-D718EF2C3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1787" y="3041733"/>
              <a:ext cx="502711" cy="502711"/>
            </a:xfrm>
            <a:prstGeom prst="rect">
              <a:avLst/>
            </a:prstGeom>
          </p:spPr>
        </p:pic>
      </p:grpSp>
      <p:grpSp>
        <p:nvGrpSpPr>
          <p:cNvPr id="136" name="Group 135">
            <a:extLst>
              <a:ext uri="{FF2B5EF4-FFF2-40B4-BE49-F238E27FC236}">
                <a16:creationId xmlns:a16="http://schemas.microsoft.com/office/drawing/2014/main" id="{E46CDE31-1533-4848-90ED-064E7B60C00D}"/>
              </a:ext>
            </a:extLst>
          </p:cNvPr>
          <p:cNvGrpSpPr/>
          <p:nvPr/>
        </p:nvGrpSpPr>
        <p:grpSpPr>
          <a:xfrm>
            <a:off x="2131563" y="2984085"/>
            <a:ext cx="706186" cy="677260"/>
            <a:chOff x="2131563" y="2984085"/>
            <a:chExt cx="706186" cy="677260"/>
          </a:xfrm>
        </p:grpSpPr>
        <p:sp>
          <p:nvSpPr>
            <p:cNvPr id="88" name="Oval 87"/>
            <p:cNvSpPr/>
            <p:nvPr/>
          </p:nvSpPr>
          <p:spPr bwMode="auto">
            <a:xfrm>
              <a:off x="2131563" y="2984085"/>
              <a:ext cx="706186"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5" name="Picture 134">
              <a:extLst>
                <a:ext uri="{FF2B5EF4-FFF2-40B4-BE49-F238E27FC236}">
                  <a16:creationId xmlns:a16="http://schemas.microsoft.com/office/drawing/2014/main" id="{463D76F5-493B-4270-95B8-A168042609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1038" y="3056248"/>
              <a:ext cx="532934" cy="532934"/>
            </a:xfrm>
            <a:prstGeom prst="rect">
              <a:avLst/>
            </a:prstGeom>
          </p:spPr>
        </p:pic>
      </p:grpSp>
      <p:grpSp>
        <p:nvGrpSpPr>
          <p:cNvPr id="139" name="Group 138">
            <a:extLst>
              <a:ext uri="{FF2B5EF4-FFF2-40B4-BE49-F238E27FC236}">
                <a16:creationId xmlns:a16="http://schemas.microsoft.com/office/drawing/2014/main" id="{AEF9C421-D15E-4879-8860-D51AF9D78E21}"/>
              </a:ext>
            </a:extLst>
          </p:cNvPr>
          <p:cNvGrpSpPr/>
          <p:nvPr/>
        </p:nvGrpSpPr>
        <p:grpSpPr>
          <a:xfrm>
            <a:off x="1102329" y="2952810"/>
            <a:ext cx="705427" cy="677260"/>
            <a:chOff x="1102329" y="2952810"/>
            <a:chExt cx="705427" cy="677260"/>
          </a:xfrm>
        </p:grpSpPr>
        <p:sp>
          <p:nvSpPr>
            <p:cNvPr id="86" name="Oval 85"/>
            <p:cNvSpPr/>
            <p:nvPr/>
          </p:nvSpPr>
          <p:spPr bwMode="auto">
            <a:xfrm>
              <a:off x="1102329" y="2952810"/>
              <a:ext cx="705427"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8" name="Picture 137" descr="A picture containing vector graphics&#10;&#10;Description generated with high confidence">
              <a:extLst>
                <a:ext uri="{FF2B5EF4-FFF2-40B4-BE49-F238E27FC236}">
                  <a16:creationId xmlns:a16="http://schemas.microsoft.com/office/drawing/2014/main" id="{EAA753EB-1EC0-498A-A741-5AEC1288E4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9611" y="3061355"/>
              <a:ext cx="441344" cy="441344"/>
            </a:xfrm>
            <a:prstGeom prst="rect">
              <a:avLst/>
            </a:prstGeom>
            <a:ln>
              <a:noFill/>
            </a:ln>
          </p:spPr>
        </p:pic>
      </p:grpSp>
      <p:grpSp>
        <p:nvGrpSpPr>
          <p:cNvPr id="143" name="Group 142">
            <a:extLst>
              <a:ext uri="{FF2B5EF4-FFF2-40B4-BE49-F238E27FC236}">
                <a16:creationId xmlns:a16="http://schemas.microsoft.com/office/drawing/2014/main" id="{812DFCE5-5FA4-43AB-8BBD-B6EF48F6E36B}"/>
              </a:ext>
            </a:extLst>
          </p:cNvPr>
          <p:cNvGrpSpPr/>
          <p:nvPr/>
        </p:nvGrpSpPr>
        <p:grpSpPr>
          <a:xfrm>
            <a:off x="4200786" y="2956489"/>
            <a:ext cx="699155" cy="672468"/>
            <a:chOff x="4200786" y="2956489"/>
            <a:chExt cx="699155" cy="672468"/>
          </a:xfrm>
        </p:grpSpPr>
        <p:sp>
          <p:nvSpPr>
            <p:cNvPr id="90" name="Oval 89"/>
            <p:cNvSpPr/>
            <p:nvPr/>
          </p:nvSpPr>
          <p:spPr bwMode="auto">
            <a:xfrm>
              <a:off x="4200786" y="2956489"/>
              <a:ext cx="699155"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2" name="Picture 141">
              <a:extLst>
                <a:ext uri="{FF2B5EF4-FFF2-40B4-BE49-F238E27FC236}">
                  <a16:creationId xmlns:a16="http://schemas.microsoft.com/office/drawing/2014/main" id="{CE021180-5C5D-452E-9700-583C691CB7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7582" y="3046630"/>
              <a:ext cx="527998" cy="527998"/>
            </a:xfrm>
            <a:prstGeom prst="rect">
              <a:avLst/>
            </a:prstGeom>
          </p:spPr>
        </p:pic>
      </p:grpSp>
      <p:grpSp>
        <p:nvGrpSpPr>
          <p:cNvPr id="146" name="Group 145">
            <a:extLst>
              <a:ext uri="{FF2B5EF4-FFF2-40B4-BE49-F238E27FC236}">
                <a16:creationId xmlns:a16="http://schemas.microsoft.com/office/drawing/2014/main" id="{9D61299C-2732-43C3-BBE7-92D7D3DB3C5C}"/>
              </a:ext>
            </a:extLst>
          </p:cNvPr>
          <p:cNvGrpSpPr/>
          <p:nvPr/>
        </p:nvGrpSpPr>
        <p:grpSpPr>
          <a:xfrm>
            <a:off x="5230426" y="2953265"/>
            <a:ext cx="692070" cy="672468"/>
            <a:chOff x="5230426" y="2953265"/>
            <a:chExt cx="692070" cy="672468"/>
          </a:xfrm>
        </p:grpSpPr>
        <p:sp>
          <p:nvSpPr>
            <p:cNvPr id="91" name="Oval 90"/>
            <p:cNvSpPr/>
            <p:nvPr/>
          </p:nvSpPr>
          <p:spPr bwMode="auto">
            <a:xfrm>
              <a:off x="5230426"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5" name="Picture 144">
              <a:extLst>
                <a:ext uri="{FF2B5EF4-FFF2-40B4-BE49-F238E27FC236}">
                  <a16:creationId xmlns:a16="http://schemas.microsoft.com/office/drawing/2014/main" id="{1D3958AF-4764-4905-9441-937433EBC1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57604" y="3046580"/>
              <a:ext cx="454362" cy="449313"/>
            </a:xfrm>
            <a:prstGeom prst="rect">
              <a:avLst/>
            </a:prstGeom>
          </p:spPr>
        </p:pic>
      </p:grpSp>
      <p:grpSp>
        <p:nvGrpSpPr>
          <p:cNvPr id="153" name="Group 152">
            <a:extLst>
              <a:ext uri="{FF2B5EF4-FFF2-40B4-BE49-F238E27FC236}">
                <a16:creationId xmlns:a16="http://schemas.microsoft.com/office/drawing/2014/main" id="{E02BF1F1-A2DF-4605-959C-772CE5BE049E}"/>
              </a:ext>
            </a:extLst>
          </p:cNvPr>
          <p:cNvGrpSpPr/>
          <p:nvPr/>
        </p:nvGrpSpPr>
        <p:grpSpPr>
          <a:xfrm>
            <a:off x="159489" y="2956489"/>
            <a:ext cx="662479" cy="668521"/>
            <a:chOff x="159489" y="2956489"/>
            <a:chExt cx="662479" cy="668521"/>
          </a:xfrm>
        </p:grpSpPr>
        <p:sp>
          <p:nvSpPr>
            <p:cNvPr id="83" name="Oval 82"/>
            <p:cNvSpPr/>
            <p:nvPr/>
          </p:nvSpPr>
          <p:spPr bwMode="auto">
            <a:xfrm>
              <a:off x="159489" y="2956489"/>
              <a:ext cx="662479" cy="668521"/>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2" name="Picture 151" descr="A picture containing plate&#10;&#10;Description generated with high confidence">
              <a:extLst>
                <a:ext uri="{FF2B5EF4-FFF2-40B4-BE49-F238E27FC236}">
                  <a16:creationId xmlns:a16="http://schemas.microsoft.com/office/drawing/2014/main" id="{5369451A-A085-4524-986C-FBE25BA4C7C3}"/>
                </a:ext>
              </a:extLst>
            </p:cNvPr>
            <p:cNvPicPr>
              <a:picLocks noChangeAspect="1"/>
            </p:cNvPicPr>
            <p:nvPr/>
          </p:nvPicPr>
          <p:blipFill rotWithShape="1">
            <a:blip r:embed="rId11">
              <a:extLst>
                <a:ext uri="{28A0092B-C50C-407E-A947-70E740481C1C}">
                  <a14:useLocalDpi xmlns:a14="http://schemas.microsoft.com/office/drawing/2010/main" val="0"/>
                </a:ext>
              </a:extLst>
            </a:blip>
            <a:srcRect l="26917" t="29687" r="14505" b="11719"/>
            <a:stretch/>
          </p:blipFill>
          <p:spPr>
            <a:xfrm>
              <a:off x="258756" y="3064123"/>
              <a:ext cx="457200" cy="457200"/>
            </a:xfrm>
            <a:prstGeom prst="rect">
              <a:avLst/>
            </a:prstGeom>
          </p:spPr>
        </p:pic>
      </p:grpSp>
      <p:grpSp>
        <p:nvGrpSpPr>
          <p:cNvPr id="155" name="Group 154">
            <a:extLst>
              <a:ext uri="{FF2B5EF4-FFF2-40B4-BE49-F238E27FC236}">
                <a16:creationId xmlns:a16="http://schemas.microsoft.com/office/drawing/2014/main" id="{E05D630F-5962-4AAD-8104-66ED67DFD563}"/>
              </a:ext>
            </a:extLst>
          </p:cNvPr>
          <p:cNvGrpSpPr/>
          <p:nvPr/>
        </p:nvGrpSpPr>
        <p:grpSpPr>
          <a:xfrm>
            <a:off x="10259320" y="2949508"/>
            <a:ext cx="692070" cy="672468"/>
            <a:chOff x="10259320" y="2949508"/>
            <a:chExt cx="692070" cy="672468"/>
          </a:xfrm>
        </p:grpSpPr>
        <p:sp>
          <p:nvSpPr>
            <p:cNvPr id="92" name="Oval 91">
              <a:extLst>
                <a:ext uri="{FF2B5EF4-FFF2-40B4-BE49-F238E27FC236}">
                  <a16:creationId xmlns:a16="http://schemas.microsoft.com/office/drawing/2014/main" id="{8D27E0DD-C3BC-44AE-A17E-3B80A99CF6A2}"/>
                </a:ext>
              </a:extLst>
            </p:cNvPr>
            <p:cNvSpPr/>
            <p:nvPr/>
          </p:nvSpPr>
          <p:spPr bwMode="auto">
            <a:xfrm>
              <a:off x="10259320" y="2949508"/>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4" name="Picture 153">
              <a:extLst>
                <a:ext uri="{FF2B5EF4-FFF2-40B4-BE49-F238E27FC236}">
                  <a16:creationId xmlns:a16="http://schemas.microsoft.com/office/drawing/2014/main" id="{76D2F9C4-711D-4DFF-ADFB-574B0B8DC4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958" y="3052334"/>
              <a:ext cx="459961" cy="423164"/>
            </a:xfrm>
            <a:prstGeom prst="rect">
              <a:avLst/>
            </a:prstGeom>
          </p:spPr>
        </p:pic>
      </p:grpSp>
      <p:cxnSp>
        <p:nvCxnSpPr>
          <p:cNvPr id="4" name="Straight Connector 3">
            <a:extLst>
              <a:ext uri="{FF2B5EF4-FFF2-40B4-BE49-F238E27FC236}">
                <a16:creationId xmlns:a16="http://schemas.microsoft.com/office/drawing/2014/main" id="{DEC38B7B-A523-4702-93CC-5F2132A56C6B}"/>
              </a:ext>
            </a:extLst>
          </p:cNvPr>
          <p:cNvCxnSpPr>
            <a:cxnSpLocks/>
            <a:stCxn id="86" idx="4"/>
            <a:endCxn id="7" idx="0"/>
          </p:cNvCxnSpPr>
          <p:nvPr/>
        </p:nvCxnSpPr>
        <p:spPr>
          <a:xfrm>
            <a:off x="1455043" y="3630070"/>
            <a:ext cx="2080" cy="5155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8D60C5-6C80-43F1-9464-BFA06828A092}"/>
              </a:ext>
            </a:extLst>
          </p:cNvPr>
          <p:cNvSpPr txBox="1"/>
          <p:nvPr/>
        </p:nvSpPr>
        <p:spPr>
          <a:xfrm>
            <a:off x="508583" y="4145597"/>
            <a:ext cx="1897080" cy="1292662"/>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Fully managed platform perfect for running .NET Framework and .NET Core web aps and services</a:t>
            </a:r>
          </a:p>
        </p:txBody>
      </p:sp>
      <p:cxnSp>
        <p:nvCxnSpPr>
          <p:cNvPr id="15" name="Straight Connector 14">
            <a:extLst>
              <a:ext uri="{FF2B5EF4-FFF2-40B4-BE49-F238E27FC236}">
                <a16:creationId xmlns:a16="http://schemas.microsoft.com/office/drawing/2014/main" id="{7305D331-C56A-4D67-85F2-5D8EDB027B4E}"/>
              </a:ext>
            </a:extLst>
          </p:cNvPr>
          <p:cNvCxnSpPr>
            <a:cxnSpLocks/>
            <a:stCxn id="104" idx="4"/>
            <a:endCxn id="75" idx="0"/>
          </p:cNvCxnSpPr>
          <p:nvPr/>
        </p:nvCxnSpPr>
        <p:spPr>
          <a:xfrm flipH="1">
            <a:off x="7598894" y="3611549"/>
            <a:ext cx="1358" cy="6042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250E1DE-0F55-419E-B10C-03A2657DB6E8}"/>
              </a:ext>
            </a:extLst>
          </p:cNvPr>
          <p:cNvSpPr txBox="1"/>
          <p:nvPr/>
        </p:nvSpPr>
        <p:spPr>
          <a:xfrm>
            <a:off x="6650354" y="4215789"/>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Application performance and usability monitoring</a:t>
            </a:r>
          </a:p>
        </p:txBody>
      </p:sp>
      <p:cxnSp>
        <p:nvCxnSpPr>
          <p:cNvPr id="25" name="Straight Connector 24">
            <a:extLst>
              <a:ext uri="{FF2B5EF4-FFF2-40B4-BE49-F238E27FC236}">
                <a16:creationId xmlns:a16="http://schemas.microsoft.com/office/drawing/2014/main" id="{FDA48A84-E4D7-4D57-8784-5CF1F0DA99A7}"/>
              </a:ext>
            </a:extLst>
          </p:cNvPr>
          <p:cNvCxnSpPr>
            <a:cxnSpLocks/>
            <a:stCxn id="90" idx="4"/>
            <a:endCxn id="80" idx="0"/>
          </p:cNvCxnSpPr>
          <p:nvPr/>
        </p:nvCxnSpPr>
        <p:spPr>
          <a:xfrm flipH="1">
            <a:off x="4550363" y="3628957"/>
            <a:ext cx="1" cy="3456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A5C9D4-9034-43B8-9B69-AF939ED06167}"/>
              </a:ext>
            </a:extLst>
          </p:cNvPr>
          <p:cNvSpPr txBox="1"/>
          <p:nvPr/>
        </p:nvSpPr>
        <p:spPr>
          <a:xfrm>
            <a:off x="3601823" y="3974637"/>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Extend apps with serverless, event driven tasks</a:t>
            </a:r>
          </a:p>
        </p:txBody>
      </p:sp>
      <p:cxnSp>
        <p:nvCxnSpPr>
          <p:cNvPr id="32" name="Straight Connector 31">
            <a:extLst>
              <a:ext uri="{FF2B5EF4-FFF2-40B4-BE49-F238E27FC236}">
                <a16:creationId xmlns:a16="http://schemas.microsoft.com/office/drawing/2014/main" id="{A7DBE954-4A02-466E-8683-9A73E1BB845C}"/>
              </a:ext>
            </a:extLst>
          </p:cNvPr>
          <p:cNvCxnSpPr>
            <a:cxnSpLocks/>
            <a:stCxn id="76" idx="4"/>
            <a:endCxn id="87" idx="0"/>
          </p:cNvCxnSpPr>
          <p:nvPr/>
        </p:nvCxnSpPr>
        <p:spPr>
          <a:xfrm flipH="1">
            <a:off x="9595676" y="3625733"/>
            <a:ext cx="6788" cy="10341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7C6606-6437-4D78-9736-6BE7E56F7151}"/>
              </a:ext>
            </a:extLst>
          </p:cNvPr>
          <p:cNvCxnSpPr>
            <a:cxnSpLocks/>
            <a:stCxn id="92" idx="4"/>
            <a:endCxn id="96" idx="0"/>
          </p:cNvCxnSpPr>
          <p:nvPr/>
        </p:nvCxnSpPr>
        <p:spPr>
          <a:xfrm flipH="1">
            <a:off x="10601705" y="3621976"/>
            <a:ext cx="3650" cy="10315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57BCD08E-E0AC-4FAB-ABC9-BF1B38A6FF27}"/>
              </a:ext>
            </a:extLst>
          </p:cNvPr>
          <p:cNvGrpSpPr/>
          <p:nvPr/>
        </p:nvGrpSpPr>
        <p:grpSpPr>
          <a:xfrm>
            <a:off x="8794872" y="4653488"/>
            <a:ext cx="2755373" cy="634217"/>
            <a:chOff x="8794872" y="4653488"/>
            <a:chExt cx="2755373" cy="634217"/>
          </a:xfrm>
        </p:grpSpPr>
        <p:sp>
          <p:nvSpPr>
            <p:cNvPr id="87" name="TextBox 86">
              <a:extLst>
                <a:ext uri="{FF2B5EF4-FFF2-40B4-BE49-F238E27FC236}">
                  <a16:creationId xmlns:a16="http://schemas.microsoft.com/office/drawing/2014/main" id="{0AE7EBE2-2970-4A27-B696-A5F62C5C6608}"/>
                </a:ext>
              </a:extLst>
            </p:cNvPr>
            <p:cNvSpPr txBox="1"/>
            <p:nvPr/>
          </p:nvSpPr>
          <p:spPr>
            <a:xfrm>
              <a:off x="8794872" y="4659841"/>
              <a:ext cx="1601608"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Relational Database</a:t>
              </a:r>
            </a:p>
          </p:txBody>
        </p:sp>
        <p:sp>
          <p:nvSpPr>
            <p:cNvPr id="96" name="TextBox 95">
              <a:extLst>
                <a:ext uri="{FF2B5EF4-FFF2-40B4-BE49-F238E27FC236}">
                  <a16:creationId xmlns:a16="http://schemas.microsoft.com/office/drawing/2014/main" id="{C12F66F0-405F-4CF5-879C-63744F0AC7F7}"/>
                </a:ext>
              </a:extLst>
            </p:cNvPr>
            <p:cNvSpPr txBox="1"/>
            <p:nvPr/>
          </p:nvSpPr>
          <p:spPr>
            <a:xfrm>
              <a:off x="9653165" y="4653488"/>
              <a:ext cx="1897080"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Non-Relational Database</a:t>
              </a:r>
            </a:p>
          </p:txBody>
        </p:sp>
      </p:grpSp>
      <p:cxnSp>
        <p:nvCxnSpPr>
          <p:cNvPr id="40" name="Straight Connector 39">
            <a:extLst>
              <a:ext uri="{FF2B5EF4-FFF2-40B4-BE49-F238E27FC236}">
                <a16:creationId xmlns:a16="http://schemas.microsoft.com/office/drawing/2014/main" id="{095198CA-0FFE-47AE-8783-8760232B2971}"/>
              </a:ext>
            </a:extLst>
          </p:cNvPr>
          <p:cNvCxnSpPr>
            <a:cxnSpLocks/>
            <a:stCxn id="69" idx="4"/>
            <a:endCxn id="98" idx="0"/>
          </p:cNvCxnSpPr>
          <p:nvPr/>
        </p:nvCxnSpPr>
        <p:spPr>
          <a:xfrm>
            <a:off x="8579909" y="3616137"/>
            <a:ext cx="17519" cy="17625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C3163C3-455C-4020-8D69-855657C87012}"/>
              </a:ext>
            </a:extLst>
          </p:cNvPr>
          <p:cNvSpPr txBox="1"/>
          <p:nvPr/>
        </p:nvSpPr>
        <p:spPr>
          <a:xfrm>
            <a:off x="7648888" y="5378672"/>
            <a:ext cx="1897080"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Store anything. Great for binaries</a:t>
            </a:r>
          </a:p>
        </p:txBody>
      </p:sp>
      <p:cxnSp>
        <p:nvCxnSpPr>
          <p:cNvPr id="44" name="Straight Connector 43">
            <a:extLst>
              <a:ext uri="{FF2B5EF4-FFF2-40B4-BE49-F238E27FC236}">
                <a16:creationId xmlns:a16="http://schemas.microsoft.com/office/drawing/2014/main" id="{AC4F563D-72CE-47AC-8790-965D6944948A}"/>
              </a:ext>
            </a:extLst>
          </p:cNvPr>
          <p:cNvCxnSpPr>
            <a:stCxn id="89" idx="4"/>
          </p:cNvCxnSpPr>
          <p:nvPr/>
        </p:nvCxnSpPr>
        <p:spPr>
          <a:xfrm flipH="1">
            <a:off x="3525733" y="3646746"/>
            <a:ext cx="1" cy="11451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E0CF4B3-0DDD-4D51-AE20-8B9DC27A80F2}"/>
              </a:ext>
            </a:extLst>
          </p:cNvPr>
          <p:cNvSpPr txBox="1"/>
          <p:nvPr/>
        </p:nvSpPr>
        <p:spPr>
          <a:xfrm>
            <a:off x="2630928" y="4713874"/>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Build native .NET, fully managed, scalable microservices</a:t>
            </a:r>
          </a:p>
        </p:txBody>
      </p:sp>
      <p:sp>
        <p:nvSpPr>
          <p:cNvPr id="103" name="TextBox 102">
            <a:extLst>
              <a:ext uri="{FF2B5EF4-FFF2-40B4-BE49-F238E27FC236}">
                <a16:creationId xmlns:a16="http://schemas.microsoft.com/office/drawing/2014/main" id="{43E4215E-0B0A-4942-BEE0-44BC71337ED7}"/>
              </a:ext>
            </a:extLst>
          </p:cNvPr>
          <p:cNvSpPr txBox="1"/>
          <p:nvPr/>
        </p:nvSpPr>
        <p:spPr>
          <a:xfrm>
            <a:off x="1522484" y="5609504"/>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Container orchestrator for Linux workloads (.NET Core)</a:t>
            </a:r>
          </a:p>
        </p:txBody>
      </p:sp>
      <p:cxnSp>
        <p:nvCxnSpPr>
          <p:cNvPr id="46" name="Straight Connector 45">
            <a:extLst>
              <a:ext uri="{FF2B5EF4-FFF2-40B4-BE49-F238E27FC236}">
                <a16:creationId xmlns:a16="http://schemas.microsoft.com/office/drawing/2014/main" id="{A94749BF-E4B7-4B30-B1F4-AA6F5EFA8F78}"/>
              </a:ext>
            </a:extLst>
          </p:cNvPr>
          <p:cNvCxnSpPr>
            <a:stCxn id="88" idx="4"/>
            <a:endCxn id="103" idx="0"/>
          </p:cNvCxnSpPr>
          <p:nvPr/>
        </p:nvCxnSpPr>
        <p:spPr>
          <a:xfrm flipH="1">
            <a:off x="2471024" y="3661345"/>
            <a:ext cx="13632" cy="19481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33AC3DC3-9966-4B70-B18E-A0BDBA071284}"/>
              </a:ext>
            </a:extLst>
          </p:cNvPr>
          <p:cNvGrpSpPr/>
          <p:nvPr/>
        </p:nvGrpSpPr>
        <p:grpSpPr>
          <a:xfrm>
            <a:off x="6247971" y="2941539"/>
            <a:ext cx="692070" cy="672468"/>
            <a:chOff x="6247971" y="2941539"/>
            <a:chExt cx="692070" cy="672468"/>
          </a:xfrm>
        </p:grpSpPr>
        <p:sp>
          <p:nvSpPr>
            <p:cNvPr id="63" name="Oval 62">
              <a:extLst>
                <a:ext uri="{FF2B5EF4-FFF2-40B4-BE49-F238E27FC236}">
                  <a16:creationId xmlns:a16="http://schemas.microsoft.com/office/drawing/2014/main" id="{D46E51ED-3178-4AFC-B41A-D2F522DCC782}"/>
                </a:ext>
              </a:extLst>
            </p:cNvPr>
            <p:cNvSpPr/>
            <p:nvPr/>
          </p:nvSpPr>
          <p:spPr bwMode="auto">
            <a:xfrm>
              <a:off x="6247971" y="294153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8" name="brain_2" title="Icon of a brain with circles and connection lines inside">
              <a:extLst>
                <a:ext uri="{FF2B5EF4-FFF2-40B4-BE49-F238E27FC236}">
                  <a16:creationId xmlns:a16="http://schemas.microsoft.com/office/drawing/2014/main" id="{B7134710-E9BE-4A92-BB68-BD75103048D5}"/>
                </a:ext>
              </a:extLst>
            </p:cNvPr>
            <p:cNvSpPr>
              <a:spLocks noChangeAspect="1" noEditPoints="1"/>
            </p:cNvSpPr>
            <p:nvPr/>
          </p:nvSpPr>
          <p:spPr bwMode="auto">
            <a:xfrm>
              <a:off x="6326707" y="3094902"/>
              <a:ext cx="536628" cy="359825"/>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rgbClr val="00AB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gradFill>
                  <a:gsLst>
                    <a:gs pos="0">
                      <a:srgbClr val="505050"/>
                    </a:gs>
                    <a:gs pos="100000">
                      <a:srgbClr val="505050"/>
                    </a:gs>
                  </a:gsLst>
                </a:gradFill>
              </a:endParaRPr>
            </a:p>
          </p:txBody>
        </p:sp>
      </p:grpSp>
      <p:cxnSp>
        <p:nvCxnSpPr>
          <p:cNvPr id="110" name="Straight Connector 109">
            <a:extLst>
              <a:ext uri="{FF2B5EF4-FFF2-40B4-BE49-F238E27FC236}">
                <a16:creationId xmlns:a16="http://schemas.microsoft.com/office/drawing/2014/main" id="{445699EC-9206-4DB0-B737-A2603E81C2B1}"/>
              </a:ext>
            </a:extLst>
          </p:cNvPr>
          <p:cNvCxnSpPr>
            <a:cxnSpLocks/>
            <a:stCxn id="91" idx="4"/>
            <a:endCxn id="111" idx="0"/>
          </p:cNvCxnSpPr>
          <p:nvPr/>
        </p:nvCxnSpPr>
        <p:spPr>
          <a:xfrm>
            <a:off x="5576461" y="3625733"/>
            <a:ext cx="0" cy="1189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4696EBE5-A99F-43A7-8F11-9404406AB126}"/>
              </a:ext>
            </a:extLst>
          </p:cNvPr>
          <p:cNvSpPr txBox="1"/>
          <p:nvPr/>
        </p:nvSpPr>
        <p:spPr>
          <a:xfrm>
            <a:off x="4627921" y="4815440"/>
            <a:ext cx="1897080" cy="1126462"/>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Fully managed real-time web functions, like chat, gaming, tickers, collaboration and more</a:t>
            </a:r>
          </a:p>
        </p:txBody>
      </p:sp>
      <p:cxnSp>
        <p:nvCxnSpPr>
          <p:cNvPr id="115" name="Straight Connector 114">
            <a:extLst>
              <a:ext uri="{FF2B5EF4-FFF2-40B4-BE49-F238E27FC236}">
                <a16:creationId xmlns:a16="http://schemas.microsoft.com/office/drawing/2014/main" id="{9AAE9FF2-0545-4F6E-84F3-101C321A86CA}"/>
              </a:ext>
            </a:extLst>
          </p:cNvPr>
          <p:cNvCxnSpPr>
            <a:cxnSpLocks/>
            <a:stCxn id="63" idx="4"/>
            <a:endCxn id="118" idx="0"/>
          </p:cNvCxnSpPr>
          <p:nvPr/>
        </p:nvCxnSpPr>
        <p:spPr>
          <a:xfrm flipH="1">
            <a:off x="6587678" y="3614007"/>
            <a:ext cx="6328" cy="263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E49440E6-32C1-4DD9-AB6C-6AA88B61D006}"/>
              </a:ext>
            </a:extLst>
          </p:cNvPr>
          <p:cNvSpPr txBox="1"/>
          <p:nvPr/>
        </p:nvSpPr>
        <p:spPr>
          <a:xfrm>
            <a:off x="5870721" y="3877964"/>
            <a:ext cx="1433914"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Commoditized AI</a:t>
            </a:r>
          </a:p>
        </p:txBody>
      </p:sp>
    </p:spTree>
    <p:extLst>
      <p:ext uri="{BB962C8B-B14F-4D97-AF65-F5344CB8AC3E}">
        <p14:creationId xmlns:p14="http://schemas.microsoft.com/office/powerpoint/2010/main" val="326353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250" fill="hold"/>
                                        <p:tgtEl>
                                          <p:spTgt spid="153"/>
                                        </p:tgtEl>
                                        <p:attrNameLst>
                                          <p:attrName>ppt_w</p:attrName>
                                        </p:attrNameLst>
                                      </p:cBhvr>
                                      <p:tavLst>
                                        <p:tav tm="0">
                                          <p:val>
                                            <p:fltVal val="0"/>
                                          </p:val>
                                        </p:tav>
                                        <p:tav tm="100000">
                                          <p:val>
                                            <p:strVal val="#ppt_w"/>
                                          </p:val>
                                        </p:tav>
                                      </p:tavLst>
                                    </p:anim>
                                    <p:anim calcmode="lin" valueType="num">
                                      <p:cBhvr>
                                        <p:cTn id="8" dur="250" fill="hold"/>
                                        <p:tgtEl>
                                          <p:spTgt spid="153"/>
                                        </p:tgtEl>
                                        <p:attrNameLst>
                                          <p:attrName>ppt_h</p:attrName>
                                        </p:attrNameLst>
                                      </p:cBhvr>
                                      <p:tavLst>
                                        <p:tav tm="0">
                                          <p:val>
                                            <p:fltVal val="0"/>
                                          </p:val>
                                        </p:tav>
                                        <p:tav tm="100000">
                                          <p:val>
                                            <p:strVal val="#ppt_h"/>
                                          </p:val>
                                        </p:tav>
                                      </p:tavLst>
                                    </p:anim>
                                    <p:animEffect transition="in" filter="fade">
                                      <p:cBhvr>
                                        <p:cTn id="9" dur="250"/>
                                        <p:tgtEl>
                                          <p:spTgt spid="153"/>
                                        </p:tgtEl>
                                      </p:cBhvr>
                                    </p:animEffect>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anim calcmode="lin" valueType="num">
                                      <p:cBhvr>
                                        <p:cTn id="19" dur="250" fill="hold"/>
                                        <p:tgtEl>
                                          <p:spTgt spid="18"/>
                                        </p:tgtEl>
                                        <p:attrNameLst>
                                          <p:attrName>ppt_x</p:attrName>
                                        </p:attrNameLst>
                                      </p:cBhvr>
                                      <p:tavLst>
                                        <p:tav tm="0">
                                          <p:val>
                                            <p:strVal val="#ppt_x"/>
                                          </p:val>
                                        </p:tav>
                                        <p:tav tm="100000">
                                          <p:val>
                                            <p:strVal val="#ppt_x"/>
                                          </p:val>
                                        </p:tav>
                                      </p:tavLst>
                                    </p:anim>
                                    <p:anim calcmode="lin" valueType="num">
                                      <p:cBhvr>
                                        <p:cTn id="20" dur="25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39"/>
                                        </p:tgtEl>
                                        <p:attrNameLst>
                                          <p:attrName>style.visibility</p:attrName>
                                        </p:attrNameLst>
                                      </p:cBhvr>
                                      <p:to>
                                        <p:strVal val="visible"/>
                                      </p:to>
                                    </p:set>
                                    <p:anim calcmode="lin" valueType="num">
                                      <p:cBhvr>
                                        <p:cTn id="24" dur="250" fill="hold"/>
                                        <p:tgtEl>
                                          <p:spTgt spid="139"/>
                                        </p:tgtEl>
                                        <p:attrNameLst>
                                          <p:attrName>ppt_w</p:attrName>
                                        </p:attrNameLst>
                                      </p:cBhvr>
                                      <p:tavLst>
                                        <p:tav tm="0">
                                          <p:val>
                                            <p:fltVal val="0"/>
                                          </p:val>
                                        </p:tav>
                                        <p:tav tm="100000">
                                          <p:val>
                                            <p:strVal val="#ppt_w"/>
                                          </p:val>
                                        </p:tav>
                                      </p:tavLst>
                                    </p:anim>
                                    <p:anim calcmode="lin" valueType="num">
                                      <p:cBhvr>
                                        <p:cTn id="25" dur="250" fill="hold"/>
                                        <p:tgtEl>
                                          <p:spTgt spid="139"/>
                                        </p:tgtEl>
                                        <p:attrNameLst>
                                          <p:attrName>ppt_h</p:attrName>
                                        </p:attrNameLst>
                                      </p:cBhvr>
                                      <p:tavLst>
                                        <p:tav tm="0">
                                          <p:val>
                                            <p:fltVal val="0"/>
                                          </p:val>
                                        </p:tav>
                                        <p:tav tm="100000">
                                          <p:val>
                                            <p:strVal val="#ppt_h"/>
                                          </p:val>
                                        </p:tav>
                                      </p:tavLst>
                                    </p:anim>
                                    <p:animEffect transition="in" filter="fade">
                                      <p:cBhvr>
                                        <p:cTn id="26" dur="250"/>
                                        <p:tgtEl>
                                          <p:spTgt spid="139"/>
                                        </p:tgtEl>
                                      </p:cBhvr>
                                    </p:animEffect>
                                  </p:childTnLst>
                                </p:cTn>
                              </p:par>
                            </p:childTnLst>
                          </p:cTn>
                        </p:par>
                        <p:par>
                          <p:cTn id="27" fill="hold">
                            <p:stCondLst>
                              <p:cond delay="75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250"/>
                                        <p:tgtEl>
                                          <p:spTgt spid="8"/>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250"/>
                                        <p:tgtEl>
                                          <p:spTgt spid="19"/>
                                        </p:tgtEl>
                                      </p:cBhvr>
                                    </p:animEffect>
                                    <p:anim calcmode="lin" valueType="num">
                                      <p:cBhvr>
                                        <p:cTn id="34" dur="250" fill="hold"/>
                                        <p:tgtEl>
                                          <p:spTgt spid="19"/>
                                        </p:tgtEl>
                                        <p:attrNameLst>
                                          <p:attrName>ppt_x</p:attrName>
                                        </p:attrNameLst>
                                      </p:cBhvr>
                                      <p:tavLst>
                                        <p:tav tm="0">
                                          <p:val>
                                            <p:strVal val="#ppt_x"/>
                                          </p:val>
                                        </p:tav>
                                        <p:tav tm="100000">
                                          <p:val>
                                            <p:strVal val="#ppt_x"/>
                                          </p:val>
                                        </p:tav>
                                      </p:tavLst>
                                    </p:anim>
                                    <p:anim calcmode="lin" valueType="num">
                                      <p:cBhvr>
                                        <p:cTn id="35" dur="25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 calcmode="lin" valueType="num">
                                      <p:cBhvr>
                                        <p:cTn id="39" dur="250" fill="hold"/>
                                        <p:tgtEl>
                                          <p:spTgt spid="136"/>
                                        </p:tgtEl>
                                        <p:attrNameLst>
                                          <p:attrName>ppt_w</p:attrName>
                                        </p:attrNameLst>
                                      </p:cBhvr>
                                      <p:tavLst>
                                        <p:tav tm="0">
                                          <p:val>
                                            <p:fltVal val="0"/>
                                          </p:val>
                                        </p:tav>
                                        <p:tav tm="100000">
                                          <p:val>
                                            <p:strVal val="#ppt_w"/>
                                          </p:val>
                                        </p:tav>
                                      </p:tavLst>
                                    </p:anim>
                                    <p:anim calcmode="lin" valueType="num">
                                      <p:cBhvr>
                                        <p:cTn id="40" dur="250" fill="hold"/>
                                        <p:tgtEl>
                                          <p:spTgt spid="136"/>
                                        </p:tgtEl>
                                        <p:attrNameLst>
                                          <p:attrName>ppt_h</p:attrName>
                                        </p:attrNameLst>
                                      </p:cBhvr>
                                      <p:tavLst>
                                        <p:tav tm="0">
                                          <p:val>
                                            <p:fltVal val="0"/>
                                          </p:val>
                                        </p:tav>
                                        <p:tav tm="100000">
                                          <p:val>
                                            <p:strVal val="#ppt_h"/>
                                          </p:val>
                                        </p:tav>
                                      </p:tavLst>
                                    </p:anim>
                                    <p:animEffect transition="in" filter="fade">
                                      <p:cBhvr>
                                        <p:cTn id="41" dur="250"/>
                                        <p:tgtEl>
                                          <p:spTgt spid="136"/>
                                        </p:tgtEl>
                                      </p:cBhvr>
                                    </p:animEffect>
                                  </p:childTnLst>
                                </p:cTn>
                              </p:par>
                            </p:childTnLst>
                          </p:cTn>
                        </p:par>
                        <p:par>
                          <p:cTn id="42" fill="hold">
                            <p:stCondLst>
                              <p:cond delay="1250"/>
                            </p:stCondLst>
                            <p:childTnLst>
                              <p:par>
                                <p:cTn id="43" presetID="22" presetClass="entr" presetSubtype="4"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250"/>
                                        <p:tgtEl>
                                          <p:spTgt spid="12"/>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50"/>
                                        <p:tgtEl>
                                          <p:spTgt spid="21"/>
                                        </p:tgtEl>
                                      </p:cBhvr>
                                    </p:animEffect>
                                    <p:anim calcmode="lin" valueType="num">
                                      <p:cBhvr>
                                        <p:cTn id="49" dur="250" fill="hold"/>
                                        <p:tgtEl>
                                          <p:spTgt spid="21"/>
                                        </p:tgtEl>
                                        <p:attrNameLst>
                                          <p:attrName>ppt_x</p:attrName>
                                        </p:attrNameLst>
                                      </p:cBhvr>
                                      <p:tavLst>
                                        <p:tav tm="0">
                                          <p:val>
                                            <p:strVal val="#ppt_x"/>
                                          </p:val>
                                        </p:tav>
                                        <p:tav tm="100000">
                                          <p:val>
                                            <p:strVal val="#ppt_x"/>
                                          </p:val>
                                        </p:tav>
                                      </p:tavLst>
                                    </p:anim>
                                    <p:anim calcmode="lin" valueType="num">
                                      <p:cBhvr>
                                        <p:cTn id="50" dur="250" fill="hold"/>
                                        <p:tgtEl>
                                          <p:spTgt spid="21"/>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53" presetClass="entr" presetSubtype="16" fill="hold" nodeType="afterEffect">
                                  <p:stCondLst>
                                    <p:cond delay="0"/>
                                  </p:stCondLst>
                                  <p:childTnLst>
                                    <p:set>
                                      <p:cBhvr>
                                        <p:cTn id="53" dur="1" fill="hold">
                                          <p:stCondLst>
                                            <p:cond delay="0"/>
                                          </p:stCondLst>
                                        </p:cTn>
                                        <p:tgtEl>
                                          <p:spTgt spid="120"/>
                                        </p:tgtEl>
                                        <p:attrNameLst>
                                          <p:attrName>style.visibility</p:attrName>
                                        </p:attrNameLst>
                                      </p:cBhvr>
                                      <p:to>
                                        <p:strVal val="visible"/>
                                      </p:to>
                                    </p:set>
                                    <p:anim calcmode="lin" valueType="num">
                                      <p:cBhvr>
                                        <p:cTn id="54" dur="250" fill="hold"/>
                                        <p:tgtEl>
                                          <p:spTgt spid="120"/>
                                        </p:tgtEl>
                                        <p:attrNameLst>
                                          <p:attrName>ppt_w</p:attrName>
                                        </p:attrNameLst>
                                      </p:cBhvr>
                                      <p:tavLst>
                                        <p:tav tm="0">
                                          <p:val>
                                            <p:fltVal val="0"/>
                                          </p:val>
                                        </p:tav>
                                        <p:tav tm="100000">
                                          <p:val>
                                            <p:strVal val="#ppt_w"/>
                                          </p:val>
                                        </p:tav>
                                      </p:tavLst>
                                    </p:anim>
                                    <p:anim calcmode="lin" valueType="num">
                                      <p:cBhvr>
                                        <p:cTn id="55" dur="250" fill="hold"/>
                                        <p:tgtEl>
                                          <p:spTgt spid="120"/>
                                        </p:tgtEl>
                                        <p:attrNameLst>
                                          <p:attrName>ppt_h</p:attrName>
                                        </p:attrNameLst>
                                      </p:cBhvr>
                                      <p:tavLst>
                                        <p:tav tm="0">
                                          <p:val>
                                            <p:fltVal val="0"/>
                                          </p:val>
                                        </p:tav>
                                        <p:tav tm="100000">
                                          <p:val>
                                            <p:strVal val="#ppt_h"/>
                                          </p:val>
                                        </p:tav>
                                      </p:tavLst>
                                    </p:anim>
                                    <p:animEffect transition="in" filter="fade">
                                      <p:cBhvr>
                                        <p:cTn id="56" dur="250"/>
                                        <p:tgtEl>
                                          <p:spTgt spid="120"/>
                                        </p:tgtEl>
                                      </p:cBhvr>
                                    </p:animEffect>
                                  </p:childTnLst>
                                </p:cTn>
                              </p:par>
                            </p:childTnLst>
                          </p:cTn>
                        </p:par>
                        <p:par>
                          <p:cTn id="57" fill="hold">
                            <p:stCondLst>
                              <p:cond delay="1750"/>
                            </p:stCondLst>
                            <p:childTnLst>
                              <p:par>
                                <p:cTn id="58" presetID="22" presetClass="entr" presetSubtype="4"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250"/>
                                        <p:tgtEl>
                                          <p:spTgt spid="41"/>
                                        </p:tgtEl>
                                      </p:cBhvr>
                                    </p:animEffect>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250"/>
                                        <p:tgtEl>
                                          <p:spTgt spid="20"/>
                                        </p:tgtEl>
                                      </p:cBhvr>
                                    </p:animEffect>
                                    <p:anim calcmode="lin" valueType="num">
                                      <p:cBhvr>
                                        <p:cTn id="64" dur="250" fill="hold"/>
                                        <p:tgtEl>
                                          <p:spTgt spid="20"/>
                                        </p:tgtEl>
                                        <p:attrNameLst>
                                          <p:attrName>ppt_x</p:attrName>
                                        </p:attrNameLst>
                                      </p:cBhvr>
                                      <p:tavLst>
                                        <p:tav tm="0">
                                          <p:val>
                                            <p:strVal val="#ppt_x"/>
                                          </p:val>
                                        </p:tav>
                                        <p:tav tm="100000">
                                          <p:val>
                                            <p:strVal val="#ppt_x"/>
                                          </p:val>
                                        </p:tav>
                                      </p:tavLst>
                                    </p:anim>
                                    <p:anim calcmode="lin" valueType="num">
                                      <p:cBhvr>
                                        <p:cTn id="65" dur="250" fill="hold"/>
                                        <p:tgtEl>
                                          <p:spTgt spid="20"/>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53" presetClass="entr" presetSubtype="16" fill="hold" nodeType="afterEffect">
                                  <p:stCondLst>
                                    <p:cond delay="0"/>
                                  </p:stCondLst>
                                  <p:childTnLst>
                                    <p:set>
                                      <p:cBhvr>
                                        <p:cTn id="68" dur="1" fill="hold">
                                          <p:stCondLst>
                                            <p:cond delay="0"/>
                                          </p:stCondLst>
                                        </p:cTn>
                                        <p:tgtEl>
                                          <p:spTgt spid="143"/>
                                        </p:tgtEl>
                                        <p:attrNameLst>
                                          <p:attrName>style.visibility</p:attrName>
                                        </p:attrNameLst>
                                      </p:cBhvr>
                                      <p:to>
                                        <p:strVal val="visible"/>
                                      </p:to>
                                    </p:set>
                                    <p:anim calcmode="lin" valueType="num">
                                      <p:cBhvr>
                                        <p:cTn id="69" dur="250" fill="hold"/>
                                        <p:tgtEl>
                                          <p:spTgt spid="143"/>
                                        </p:tgtEl>
                                        <p:attrNameLst>
                                          <p:attrName>ppt_w</p:attrName>
                                        </p:attrNameLst>
                                      </p:cBhvr>
                                      <p:tavLst>
                                        <p:tav tm="0">
                                          <p:val>
                                            <p:fltVal val="0"/>
                                          </p:val>
                                        </p:tav>
                                        <p:tav tm="100000">
                                          <p:val>
                                            <p:strVal val="#ppt_w"/>
                                          </p:val>
                                        </p:tav>
                                      </p:tavLst>
                                    </p:anim>
                                    <p:anim calcmode="lin" valueType="num">
                                      <p:cBhvr>
                                        <p:cTn id="70" dur="250" fill="hold"/>
                                        <p:tgtEl>
                                          <p:spTgt spid="143"/>
                                        </p:tgtEl>
                                        <p:attrNameLst>
                                          <p:attrName>ppt_h</p:attrName>
                                        </p:attrNameLst>
                                      </p:cBhvr>
                                      <p:tavLst>
                                        <p:tav tm="0">
                                          <p:val>
                                            <p:fltVal val="0"/>
                                          </p:val>
                                        </p:tav>
                                        <p:tav tm="100000">
                                          <p:val>
                                            <p:strVal val="#ppt_h"/>
                                          </p:val>
                                        </p:tav>
                                      </p:tavLst>
                                    </p:anim>
                                    <p:animEffect transition="in" filter="fade">
                                      <p:cBhvr>
                                        <p:cTn id="71" dur="250"/>
                                        <p:tgtEl>
                                          <p:spTgt spid="143"/>
                                        </p:tgtEl>
                                      </p:cBhvr>
                                    </p:animEffect>
                                  </p:childTnLst>
                                </p:cTn>
                              </p:par>
                            </p:childTnLst>
                          </p:cTn>
                        </p:par>
                        <p:par>
                          <p:cTn id="72" fill="hold">
                            <p:stCondLst>
                              <p:cond delay="225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50"/>
                                        <p:tgtEl>
                                          <p:spTgt spid="4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250"/>
                                        <p:tgtEl>
                                          <p:spTgt spid="28"/>
                                        </p:tgtEl>
                                      </p:cBhvr>
                                    </p:animEffect>
                                    <p:anim calcmode="lin" valueType="num">
                                      <p:cBhvr>
                                        <p:cTn id="79" dur="250" fill="hold"/>
                                        <p:tgtEl>
                                          <p:spTgt spid="28"/>
                                        </p:tgtEl>
                                        <p:attrNameLst>
                                          <p:attrName>ppt_x</p:attrName>
                                        </p:attrNameLst>
                                      </p:cBhvr>
                                      <p:tavLst>
                                        <p:tav tm="0">
                                          <p:val>
                                            <p:strVal val="#ppt_x"/>
                                          </p:val>
                                        </p:tav>
                                        <p:tav tm="100000">
                                          <p:val>
                                            <p:strVal val="#ppt_x"/>
                                          </p:val>
                                        </p:tav>
                                      </p:tavLst>
                                    </p:anim>
                                    <p:anim calcmode="lin" valueType="num">
                                      <p:cBhvr>
                                        <p:cTn id="80" dur="250" fill="hold"/>
                                        <p:tgtEl>
                                          <p:spTgt spid="28"/>
                                        </p:tgtEl>
                                        <p:attrNameLst>
                                          <p:attrName>ppt_y</p:attrName>
                                        </p:attrNameLst>
                                      </p:cBhvr>
                                      <p:tavLst>
                                        <p:tav tm="0">
                                          <p:val>
                                            <p:strVal val="#ppt_y+.1"/>
                                          </p:val>
                                        </p:tav>
                                        <p:tav tm="100000">
                                          <p:val>
                                            <p:strVal val="#ppt_y"/>
                                          </p:val>
                                        </p:tav>
                                      </p:tavLst>
                                    </p:anim>
                                  </p:childTnLst>
                                </p:cTn>
                              </p:par>
                            </p:childTnLst>
                          </p:cTn>
                        </p:par>
                        <p:par>
                          <p:cTn id="81" fill="hold">
                            <p:stCondLst>
                              <p:cond delay="2500"/>
                            </p:stCondLst>
                            <p:childTnLst>
                              <p:par>
                                <p:cTn id="82" presetID="53" presetClass="entr" presetSubtype="16" fill="hold" nodeType="afterEffect">
                                  <p:stCondLst>
                                    <p:cond delay="0"/>
                                  </p:stCondLst>
                                  <p:childTnLst>
                                    <p:set>
                                      <p:cBhvr>
                                        <p:cTn id="83" dur="1" fill="hold">
                                          <p:stCondLst>
                                            <p:cond delay="0"/>
                                          </p:stCondLst>
                                        </p:cTn>
                                        <p:tgtEl>
                                          <p:spTgt spid="146"/>
                                        </p:tgtEl>
                                        <p:attrNameLst>
                                          <p:attrName>style.visibility</p:attrName>
                                        </p:attrNameLst>
                                      </p:cBhvr>
                                      <p:to>
                                        <p:strVal val="visible"/>
                                      </p:to>
                                    </p:set>
                                    <p:anim calcmode="lin" valueType="num">
                                      <p:cBhvr>
                                        <p:cTn id="84" dur="250" fill="hold"/>
                                        <p:tgtEl>
                                          <p:spTgt spid="146"/>
                                        </p:tgtEl>
                                        <p:attrNameLst>
                                          <p:attrName>ppt_w</p:attrName>
                                        </p:attrNameLst>
                                      </p:cBhvr>
                                      <p:tavLst>
                                        <p:tav tm="0">
                                          <p:val>
                                            <p:fltVal val="0"/>
                                          </p:val>
                                        </p:tav>
                                        <p:tav tm="100000">
                                          <p:val>
                                            <p:strVal val="#ppt_w"/>
                                          </p:val>
                                        </p:tav>
                                      </p:tavLst>
                                    </p:anim>
                                    <p:anim calcmode="lin" valueType="num">
                                      <p:cBhvr>
                                        <p:cTn id="85" dur="250" fill="hold"/>
                                        <p:tgtEl>
                                          <p:spTgt spid="146"/>
                                        </p:tgtEl>
                                        <p:attrNameLst>
                                          <p:attrName>ppt_h</p:attrName>
                                        </p:attrNameLst>
                                      </p:cBhvr>
                                      <p:tavLst>
                                        <p:tav tm="0">
                                          <p:val>
                                            <p:fltVal val="0"/>
                                          </p:val>
                                        </p:tav>
                                        <p:tav tm="100000">
                                          <p:val>
                                            <p:strVal val="#ppt_h"/>
                                          </p:val>
                                        </p:tav>
                                      </p:tavLst>
                                    </p:anim>
                                    <p:animEffect transition="in" filter="fade">
                                      <p:cBhvr>
                                        <p:cTn id="86" dur="250"/>
                                        <p:tgtEl>
                                          <p:spTgt spid="146"/>
                                        </p:tgtEl>
                                      </p:cBhvr>
                                    </p:animEffect>
                                  </p:childTnLst>
                                </p:cTn>
                              </p:par>
                              <p:par>
                                <p:cTn id="87" presetID="22" presetClass="entr" presetSubtype="4" fill="hold"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down)">
                                      <p:cBhvr>
                                        <p:cTn id="89" dur="250"/>
                                        <p:tgtEl>
                                          <p:spTgt spid="49"/>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250"/>
                                        <p:tgtEl>
                                          <p:spTgt spid="27"/>
                                        </p:tgtEl>
                                      </p:cBhvr>
                                    </p:animEffect>
                                    <p:anim calcmode="lin" valueType="num">
                                      <p:cBhvr>
                                        <p:cTn id="93" dur="250" fill="hold"/>
                                        <p:tgtEl>
                                          <p:spTgt spid="27"/>
                                        </p:tgtEl>
                                        <p:attrNameLst>
                                          <p:attrName>ppt_x</p:attrName>
                                        </p:attrNameLst>
                                      </p:cBhvr>
                                      <p:tavLst>
                                        <p:tav tm="0">
                                          <p:val>
                                            <p:strVal val="#ppt_x"/>
                                          </p:val>
                                        </p:tav>
                                        <p:tav tm="100000">
                                          <p:val>
                                            <p:strVal val="#ppt_x"/>
                                          </p:val>
                                        </p:tav>
                                      </p:tavLst>
                                    </p:anim>
                                    <p:anim calcmode="lin" valueType="num">
                                      <p:cBhvr>
                                        <p:cTn id="94" dur="250" fill="hold"/>
                                        <p:tgtEl>
                                          <p:spTgt spid="27"/>
                                        </p:tgtEl>
                                        <p:attrNameLst>
                                          <p:attrName>ppt_y</p:attrName>
                                        </p:attrNameLst>
                                      </p:cBhvr>
                                      <p:tavLst>
                                        <p:tav tm="0">
                                          <p:val>
                                            <p:strVal val="#ppt_y+.1"/>
                                          </p:val>
                                        </p:tav>
                                        <p:tav tm="100000">
                                          <p:val>
                                            <p:strVal val="#ppt_y"/>
                                          </p:val>
                                        </p:tav>
                                      </p:tavLst>
                                    </p:anim>
                                  </p:childTnLst>
                                </p:cTn>
                              </p:par>
                            </p:childTnLst>
                          </p:cTn>
                        </p:par>
                        <p:par>
                          <p:cTn id="95" fill="hold">
                            <p:stCondLst>
                              <p:cond delay="2750"/>
                            </p:stCondLst>
                            <p:childTnLst>
                              <p:par>
                                <p:cTn id="96" presetID="53" presetClass="entr" presetSubtype="16"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p:cTn id="98" dur="250" fill="hold"/>
                                        <p:tgtEl>
                                          <p:spTgt spid="50"/>
                                        </p:tgtEl>
                                        <p:attrNameLst>
                                          <p:attrName>ppt_w</p:attrName>
                                        </p:attrNameLst>
                                      </p:cBhvr>
                                      <p:tavLst>
                                        <p:tav tm="0">
                                          <p:val>
                                            <p:fltVal val="0"/>
                                          </p:val>
                                        </p:tav>
                                        <p:tav tm="100000">
                                          <p:val>
                                            <p:strVal val="#ppt_w"/>
                                          </p:val>
                                        </p:tav>
                                      </p:tavLst>
                                    </p:anim>
                                    <p:anim calcmode="lin" valueType="num">
                                      <p:cBhvr>
                                        <p:cTn id="99" dur="250" fill="hold"/>
                                        <p:tgtEl>
                                          <p:spTgt spid="50"/>
                                        </p:tgtEl>
                                        <p:attrNameLst>
                                          <p:attrName>ppt_h</p:attrName>
                                        </p:attrNameLst>
                                      </p:cBhvr>
                                      <p:tavLst>
                                        <p:tav tm="0">
                                          <p:val>
                                            <p:fltVal val="0"/>
                                          </p:val>
                                        </p:tav>
                                        <p:tav tm="100000">
                                          <p:val>
                                            <p:strVal val="#ppt_h"/>
                                          </p:val>
                                        </p:tav>
                                      </p:tavLst>
                                    </p:anim>
                                    <p:animEffect transition="in" filter="fade">
                                      <p:cBhvr>
                                        <p:cTn id="100" dur="250"/>
                                        <p:tgtEl>
                                          <p:spTgt spid="50"/>
                                        </p:tgtEl>
                                      </p:cBhvr>
                                    </p:animEffect>
                                  </p:childTnLst>
                                </p:cTn>
                              </p:par>
                              <p:par>
                                <p:cTn id="101" presetID="22" presetClass="entr" presetSubtype="4"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wipe(down)">
                                      <p:cBhvr>
                                        <p:cTn id="103" dur="250"/>
                                        <p:tgtEl>
                                          <p:spTgt spid="52"/>
                                        </p:tgtEl>
                                      </p:cBhvr>
                                    </p:animEffect>
                                  </p:childTnLst>
                                </p:cTn>
                              </p:par>
                              <p:par>
                                <p:cTn id="104" presetID="42"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250"/>
                                        <p:tgtEl>
                                          <p:spTgt spid="65"/>
                                        </p:tgtEl>
                                      </p:cBhvr>
                                    </p:animEffect>
                                    <p:anim calcmode="lin" valueType="num">
                                      <p:cBhvr>
                                        <p:cTn id="107" dur="250" fill="hold"/>
                                        <p:tgtEl>
                                          <p:spTgt spid="65"/>
                                        </p:tgtEl>
                                        <p:attrNameLst>
                                          <p:attrName>ppt_x</p:attrName>
                                        </p:attrNameLst>
                                      </p:cBhvr>
                                      <p:tavLst>
                                        <p:tav tm="0">
                                          <p:val>
                                            <p:strVal val="#ppt_x"/>
                                          </p:val>
                                        </p:tav>
                                        <p:tav tm="100000">
                                          <p:val>
                                            <p:strVal val="#ppt_x"/>
                                          </p:val>
                                        </p:tav>
                                      </p:tavLst>
                                    </p:anim>
                                    <p:anim calcmode="lin" valueType="num">
                                      <p:cBhvr>
                                        <p:cTn id="108" dur="250" fill="hold"/>
                                        <p:tgtEl>
                                          <p:spTgt spid="65"/>
                                        </p:tgtEl>
                                        <p:attrNameLst>
                                          <p:attrName>ppt_y</p:attrName>
                                        </p:attrNameLst>
                                      </p:cBhvr>
                                      <p:tavLst>
                                        <p:tav tm="0">
                                          <p:val>
                                            <p:strVal val="#ppt_y+.1"/>
                                          </p:val>
                                        </p:tav>
                                        <p:tav tm="100000">
                                          <p:val>
                                            <p:strVal val="#ppt_y"/>
                                          </p:val>
                                        </p:tav>
                                      </p:tavLst>
                                    </p:anim>
                                  </p:childTnLst>
                                </p:cTn>
                              </p:par>
                            </p:childTnLst>
                          </p:cTn>
                        </p:par>
                        <p:par>
                          <p:cTn id="109" fill="hold">
                            <p:stCondLst>
                              <p:cond delay="3000"/>
                            </p:stCondLst>
                            <p:childTnLst>
                              <p:par>
                                <p:cTn id="110" presetID="53" presetClass="entr" presetSubtype="16" fill="hold" nodeType="afterEffect">
                                  <p:stCondLst>
                                    <p:cond delay="0"/>
                                  </p:stCondLst>
                                  <p:childTnLst>
                                    <p:set>
                                      <p:cBhvr>
                                        <p:cTn id="111" dur="1" fill="hold">
                                          <p:stCondLst>
                                            <p:cond delay="0"/>
                                          </p:stCondLst>
                                        </p:cTn>
                                        <p:tgtEl>
                                          <p:spTgt spid="117"/>
                                        </p:tgtEl>
                                        <p:attrNameLst>
                                          <p:attrName>style.visibility</p:attrName>
                                        </p:attrNameLst>
                                      </p:cBhvr>
                                      <p:to>
                                        <p:strVal val="visible"/>
                                      </p:to>
                                    </p:set>
                                    <p:anim calcmode="lin" valueType="num">
                                      <p:cBhvr>
                                        <p:cTn id="112" dur="250" fill="hold"/>
                                        <p:tgtEl>
                                          <p:spTgt spid="117"/>
                                        </p:tgtEl>
                                        <p:attrNameLst>
                                          <p:attrName>ppt_w</p:attrName>
                                        </p:attrNameLst>
                                      </p:cBhvr>
                                      <p:tavLst>
                                        <p:tav tm="0">
                                          <p:val>
                                            <p:fltVal val="0"/>
                                          </p:val>
                                        </p:tav>
                                        <p:tav tm="100000">
                                          <p:val>
                                            <p:strVal val="#ppt_w"/>
                                          </p:val>
                                        </p:tav>
                                      </p:tavLst>
                                    </p:anim>
                                    <p:anim calcmode="lin" valueType="num">
                                      <p:cBhvr>
                                        <p:cTn id="113" dur="250" fill="hold"/>
                                        <p:tgtEl>
                                          <p:spTgt spid="117"/>
                                        </p:tgtEl>
                                        <p:attrNameLst>
                                          <p:attrName>ppt_h</p:attrName>
                                        </p:attrNameLst>
                                      </p:cBhvr>
                                      <p:tavLst>
                                        <p:tav tm="0">
                                          <p:val>
                                            <p:fltVal val="0"/>
                                          </p:val>
                                        </p:tav>
                                        <p:tav tm="100000">
                                          <p:val>
                                            <p:strVal val="#ppt_h"/>
                                          </p:val>
                                        </p:tav>
                                      </p:tavLst>
                                    </p:anim>
                                    <p:animEffect transition="in" filter="fade">
                                      <p:cBhvr>
                                        <p:cTn id="114" dur="250"/>
                                        <p:tgtEl>
                                          <p:spTgt spid="117"/>
                                        </p:tgtEl>
                                      </p:cBhvr>
                                    </p:animEffect>
                                  </p:childTnLst>
                                </p:cTn>
                              </p:par>
                            </p:childTnLst>
                          </p:cTn>
                        </p:par>
                        <p:par>
                          <p:cTn id="115" fill="hold">
                            <p:stCondLst>
                              <p:cond delay="3250"/>
                            </p:stCondLst>
                            <p:childTnLst>
                              <p:par>
                                <p:cTn id="116" presetID="22" presetClass="entr" presetSubtype="4" fill="hold" nodeType="afterEffect">
                                  <p:stCondLst>
                                    <p:cond delay="0"/>
                                  </p:stCondLst>
                                  <p:childTnLst>
                                    <p:set>
                                      <p:cBhvr>
                                        <p:cTn id="117" dur="1" fill="hold">
                                          <p:stCondLst>
                                            <p:cond delay="0"/>
                                          </p:stCondLst>
                                        </p:cTn>
                                        <p:tgtEl>
                                          <p:spTgt spid="106"/>
                                        </p:tgtEl>
                                        <p:attrNameLst>
                                          <p:attrName>style.visibility</p:attrName>
                                        </p:attrNameLst>
                                      </p:cBhvr>
                                      <p:to>
                                        <p:strVal val="visible"/>
                                      </p:to>
                                    </p:set>
                                    <p:animEffect transition="in" filter="wipe(down)">
                                      <p:cBhvr>
                                        <p:cTn id="118" dur="250"/>
                                        <p:tgtEl>
                                          <p:spTgt spid="106"/>
                                        </p:tgtEl>
                                      </p:cBhvr>
                                    </p:animEffect>
                                  </p:childTnLst>
                                </p:cTn>
                              </p:par>
                              <p:par>
                                <p:cTn id="119" presetID="42"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250"/>
                                        <p:tgtEl>
                                          <p:spTgt spid="105"/>
                                        </p:tgtEl>
                                      </p:cBhvr>
                                    </p:animEffect>
                                    <p:anim calcmode="lin" valueType="num">
                                      <p:cBhvr>
                                        <p:cTn id="122" dur="250" fill="hold"/>
                                        <p:tgtEl>
                                          <p:spTgt spid="105"/>
                                        </p:tgtEl>
                                        <p:attrNameLst>
                                          <p:attrName>ppt_x</p:attrName>
                                        </p:attrNameLst>
                                      </p:cBhvr>
                                      <p:tavLst>
                                        <p:tav tm="0">
                                          <p:val>
                                            <p:strVal val="#ppt_x"/>
                                          </p:val>
                                        </p:tav>
                                        <p:tav tm="100000">
                                          <p:val>
                                            <p:strVal val="#ppt_x"/>
                                          </p:val>
                                        </p:tav>
                                      </p:tavLst>
                                    </p:anim>
                                    <p:anim calcmode="lin" valueType="num">
                                      <p:cBhvr>
                                        <p:cTn id="123" dur="250" fill="hold"/>
                                        <p:tgtEl>
                                          <p:spTgt spid="105"/>
                                        </p:tgtEl>
                                        <p:attrNameLst>
                                          <p:attrName>ppt_y</p:attrName>
                                        </p:attrNameLst>
                                      </p:cBhvr>
                                      <p:tavLst>
                                        <p:tav tm="0">
                                          <p:val>
                                            <p:strVal val="#ppt_y+.1"/>
                                          </p:val>
                                        </p:tav>
                                        <p:tav tm="100000">
                                          <p:val>
                                            <p:strVal val="#ppt_y"/>
                                          </p:val>
                                        </p:tav>
                                      </p:tavLst>
                                    </p:anim>
                                  </p:childTnLst>
                                </p:cTn>
                              </p:par>
                            </p:childTnLst>
                          </p:cTn>
                        </p:par>
                        <p:par>
                          <p:cTn id="124" fill="hold">
                            <p:stCondLst>
                              <p:cond delay="3500"/>
                            </p:stCondLst>
                            <p:childTnLst>
                              <p:par>
                                <p:cTn id="125" presetID="53" presetClass="entr" presetSubtype="16" fill="hold" nodeType="afterEffect">
                                  <p:stCondLst>
                                    <p:cond delay="0"/>
                                  </p:stCondLst>
                                  <p:childTnLst>
                                    <p:set>
                                      <p:cBhvr>
                                        <p:cTn id="126" dur="1" fill="hold">
                                          <p:stCondLst>
                                            <p:cond delay="0"/>
                                          </p:stCondLst>
                                        </p:cTn>
                                        <p:tgtEl>
                                          <p:spTgt spid="129"/>
                                        </p:tgtEl>
                                        <p:attrNameLst>
                                          <p:attrName>style.visibility</p:attrName>
                                        </p:attrNameLst>
                                      </p:cBhvr>
                                      <p:to>
                                        <p:strVal val="visible"/>
                                      </p:to>
                                    </p:set>
                                    <p:anim calcmode="lin" valueType="num">
                                      <p:cBhvr>
                                        <p:cTn id="127" dur="250" fill="hold"/>
                                        <p:tgtEl>
                                          <p:spTgt spid="129"/>
                                        </p:tgtEl>
                                        <p:attrNameLst>
                                          <p:attrName>ppt_w</p:attrName>
                                        </p:attrNameLst>
                                      </p:cBhvr>
                                      <p:tavLst>
                                        <p:tav tm="0">
                                          <p:val>
                                            <p:fltVal val="0"/>
                                          </p:val>
                                        </p:tav>
                                        <p:tav tm="100000">
                                          <p:val>
                                            <p:strVal val="#ppt_w"/>
                                          </p:val>
                                        </p:tav>
                                      </p:tavLst>
                                    </p:anim>
                                    <p:anim calcmode="lin" valueType="num">
                                      <p:cBhvr>
                                        <p:cTn id="128" dur="250" fill="hold"/>
                                        <p:tgtEl>
                                          <p:spTgt spid="129"/>
                                        </p:tgtEl>
                                        <p:attrNameLst>
                                          <p:attrName>ppt_h</p:attrName>
                                        </p:attrNameLst>
                                      </p:cBhvr>
                                      <p:tavLst>
                                        <p:tav tm="0">
                                          <p:val>
                                            <p:fltVal val="0"/>
                                          </p:val>
                                        </p:tav>
                                        <p:tav tm="100000">
                                          <p:val>
                                            <p:strVal val="#ppt_h"/>
                                          </p:val>
                                        </p:tav>
                                      </p:tavLst>
                                    </p:anim>
                                    <p:animEffect transition="in" filter="fade">
                                      <p:cBhvr>
                                        <p:cTn id="129" dur="250"/>
                                        <p:tgtEl>
                                          <p:spTgt spid="129"/>
                                        </p:tgtEl>
                                      </p:cBhvr>
                                    </p:animEffect>
                                  </p:childTnLst>
                                </p:cTn>
                              </p:par>
                            </p:childTnLst>
                          </p:cTn>
                        </p:par>
                        <p:par>
                          <p:cTn id="130" fill="hold">
                            <p:stCondLst>
                              <p:cond delay="3750"/>
                            </p:stCondLst>
                            <p:childTnLst>
                              <p:par>
                                <p:cTn id="131" presetID="22" presetClass="entr" presetSubtype="4"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down)">
                                      <p:cBhvr>
                                        <p:cTn id="133" dur="250"/>
                                        <p:tgtEl>
                                          <p:spTgt spid="55"/>
                                        </p:tgtEl>
                                      </p:cBhvr>
                                    </p:animEffect>
                                  </p:childTnLst>
                                </p:cTn>
                              </p:par>
                              <p:par>
                                <p:cTn id="134" presetID="42" presetClass="entr" presetSubtype="0" fill="hold" grpId="0" nodeType="with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fade">
                                      <p:cBhvr>
                                        <p:cTn id="136" dur="250"/>
                                        <p:tgtEl>
                                          <p:spTgt spid="72"/>
                                        </p:tgtEl>
                                      </p:cBhvr>
                                    </p:animEffect>
                                    <p:anim calcmode="lin" valueType="num">
                                      <p:cBhvr>
                                        <p:cTn id="137" dur="250" fill="hold"/>
                                        <p:tgtEl>
                                          <p:spTgt spid="72"/>
                                        </p:tgtEl>
                                        <p:attrNameLst>
                                          <p:attrName>ppt_x</p:attrName>
                                        </p:attrNameLst>
                                      </p:cBhvr>
                                      <p:tavLst>
                                        <p:tav tm="0">
                                          <p:val>
                                            <p:strVal val="#ppt_x"/>
                                          </p:val>
                                        </p:tav>
                                        <p:tav tm="100000">
                                          <p:val>
                                            <p:strVal val="#ppt_x"/>
                                          </p:val>
                                        </p:tav>
                                      </p:tavLst>
                                    </p:anim>
                                    <p:anim calcmode="lin" valueType="num">
                                      <p:cBhvr>
                                        <p:cTn id="138" dur="250" fill="hold"/>
                                        <p:tgtEl>
                                          <p:spTgt spid="72"/>
                                        </p:tgtEl>
                                        <p:attrNameLst>
                                          <p:attrName>ppt_y</p:attrName>
                                        </p:attrNameLst>
                                      </p:cBhvr>
                                      <p:tavLst>
                                        <p:tav tm="0">
                                          <p:val>
                                            <p:strVal val="#ppt_y+.1"/>
                                          </p:val>
                                        </p:tav>
                                        <p:tav tm="100000">
                                          <p:val>
                                            <p:strVal val="#ppt_y"/>
                                          </p:val>
                                        </p:tav>
                                      </p:tavLst>
                                    </p:anim>
                                  </p:childTnLst>
                                </p:cTn>
                              </p:par>
                            </p:childTnLst>
                          </p:cTn>
                        </p:par>
                        <p:par>
                          <p:cTn id="139" fill="hold">
                            <p:stCondLst>
                              <p:cond delay="4000"/>
                            </p:stCondLst>
                            <p:childTnLst>
                              <p:par>
                                <p:cTn id="140" presetID="53" presetClass="entr" presetSubtype="16" fill="hold" nodeType="afterEffect">
                                  <p:stCondLst>
                                    <p:cond delay="0"/>
                                  </p:stCondLst>
                                  <p:childTnLst>
                                    <p:set>
                                      <p:cBhvr>
                                        <p:cTn id="141" dur="1" fill="hold">
                                          <p:stCondLst>
                                            <p:cond delay="0"/>
                                          </p:stCondLst>
                                        </p:cTn>
                                        <p:tgtEl>
                                          <p:spTgt spid="126"/>
                                        </p:tgtEl>
                                        <p:attrNameLst>
                                          <p:attrName>style.visibility</p:attrName>
                                        </p:attrNameLst>
                                      </p:cBhvr>
                                      <p:to>
                                        <p:strVal val="visible"/>
                                      </p:to>
                                    </p:set>
                                    <p:anim calcmode="lin" valueType="num">
                                      <p:cBhvr>
                                        <p:cTn id="142" dur="250" fill="hold"/>
                                        <p:tgtEl>
                                          <p:spTgt spid="126"/>
                                        </p:tgtEl>
                                        <p:attrNameLst>
                                          <p:attrName>ppt_w</p:attrName>
                                        </p:attrNameLst>
                                      </p:cBhvr>
                                      <p:tavLst>
                                        <p:tav tm="0">
                                          <p:val>
                                            <p:fltVal val="0"/>
                                          </p:val>
                                        </p:tav>
                                        <p:tav tm="100000">
                                          <p:val>
                                            <p:strVal val="#ppt_w"/>
                                          </p:val>
                                        </p:tav>
                                      </p:tavLst>
                                    </p:anim>
                                    <p:anim calcmode="lin" valueType="num">
                                      <p:cBhvr>
                                        <p:cTn id="143" dur="250" fill="hold"/>
                                        <p:tgtEl>
                                          <p:spTgt spid="126"/>
                                        </p:tgtEl>
                                        <p:attrNameLst>
                                          <p:attrName>ppt_h</p:attrName>
                                        </p:attrNameLst>
                                      </p:cBhvr>
                                      <p:tavLst>
                                        <p:tav tm="0">
                                          <p:val>
                                            <p:fltVal val="0"/>
                                          </p:val>
                                        </p:tav>
                                        <p:tav tm="100000">
                                          <p:val>
                                            <p:strVal val="#ppt_h"/>
                                          </p:val>
                                        </p:tav>
                                      </p:tavLst>
                                    </p:anim>
                                    <p:animEffect transition="in" filter="fade">
                                      <p:cBhvr>
                                        <p:cTn id="144" dur="250"/>
                                        <p:tgtEl>
                                          <p:spTgt spid="126"/>
                                        </p:tgtEl>
                                      </p:cBhvr>
                                    </p:animEffect>
                                  </p:childTnLst>
                                </p:cTn>
                              </p:par>
                            </p:childTnLst>
                          </p:cTn>
                        </p:par>
                        <p:par>
                          <p:cTn id="145" fill="hold">
                            <p:stCondLst>
                              <p:cond delay="4250"/>
                            </p:stCondLst>
                            <p:childTnLst>
                              <p:par>
                                <p:cTn id="146" presetID="22" presetClass="entr" presetSubtype="4" fill="hold" nodeType="afterEffect">
                                  <p:stCondLst>
                                    <p:cond delay="0"/>
                                  </p:stCondLst>
                                  <p:childTnLst>
                                    <p:set>
                                      <p:cBhvr>
                                        <p:cTn id="147" dur="1" fill="hold">
                                          <p:stCondLst>
                                            <p:cond delay="0"/>
                                          </p:stCondLst>
                                        </p:cTn>
                                        <p:tgtEl>
                                          <p:spTgt spid="79"/>
                                        </p:tgtEl>
                                        <p:attrNameLst>
                                          <p:attrName>style.visibility</p:attrName>
                                        </p:attrNameLst>
                                      </p:cBhvr>
                                      <p:to>
                                        <p:strVal val="visible"/>
                                      </p:to>
                                    </p:set>
                                    <p:animEffect transition="in" filter="wipe(down)">
                                      <p:cBhvr>
                                        <p:cTn id="148" dur="250"/>
                                        <p:tgtEl>
                                          <p:spTgt spid="79"/>
                                        </p:tgtEl>
                                      </p:cBhvr>
                                    </p:animEffect>
                                  </p:childTnLst>
                                </p:cTn>
                              </p:par>
                              <p:par>
                                <p:cTn id="149" presetID="42" presetClass="entr" presetSubtype="0" fill="hold" grpId="0" nodeType="with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250"/>
                                        <p:tgtEl>
                                          <p:spTgt spid="78"/>
                                        </p:tgtEl>
                                      </p:cBhvr>
                                    </p:animEffect>
                                    <p:anim calcmode="lin" valueType="num">
                                      <p:cBhvr>
                                        <p:cTn id="152" dur="250" fill="hold"/>
                                        <p:tgtEl>
                                          <p:spTgt spid="78"/>
                                        </p:tgtEl>
                                        <p:attrNameLst>
                                          <p:attrName>ppt_x</p:attrName>
                                        </p:attrNameLst>
                                      </p:cBhvr>
                                      <p:tavLst>
                                        <p:tav tm="0">
                                          <p:val>
                                            <p:strVal val="#ppt_x"/>
                                          </p:val>
                                        </p:tav>
                                        <p:tav tm="100000">
                                          <p:val>
                                            <p:strVal val="#ppt_x"/>
                                          </p:val>
                                        </p:tav>
                                      </p:tavLst>
                                    </p:anim>
                                    <p:anim calcmode="lin" valueType="num">
                                      <p:cBhvr>
                                        <p:cTn id="153" dur="250" fill="hold"/>
                                        <p:tgtEl>
                                          <p:spTgt spid="78"/>
                                        </p:tgtEl>
                                        <p:attrNameLst>
                                          <p:attrName>ppt_y</p:attrName>
                                        </p:attrNameLst>
                                      </p:cBhvr>
                                      <p:tavLst>
                                        <p:tav tm="0">
                                          <p:val>
                                            <p:strVal val="#ppt_y+.1"/>
                                          </p:val>
                                        </p:tav>
                                        <p:tav tm="100000">
                                          <p:val>
                                            <p:strVal val="#ppt_y"/>
                                          </p:val>
                                        </p:tav>
                                      </p:tavLst>
                                    </p:anim>
                                  </p:childTnLst>
                                </p:cTn>
                              </p:par>
                            </p:childTnLst>
                          </p:cTn>
                        </p:par>
                        <p:par>
                          <p:cTn id="154" fill="hold">
                            <p:stCondLst>
                              <p:cond delay="4500"/>
                            </p:stCondLst>
                            <p:childTnLst>
                              <p:par>
                                <p:cTn id="155" presetID="53" presetClass="entr" presetSubtype="16" fill="hold" nodeType="afterEffect">
                                  <p:stCondLst>
                                    <p:cond delay="0"/>
                                  </p:stCondLst>
                                  <p:childTnLst>
                                    <p:set>
                                      <p:cBhvr>
                                        <p:cTn id="156" dur="1" fill="hold">
                                          <p:stCondLst>
                                            <p:cond delay="0"/>
                                          </p:stCondLst>
                                        </p:cTn>
                                        <p:tgtEl>
                                          <p:spTgt spid="155"/>
                                        </p:tgtEl>
                                        <p:attrNameLst>
                                          <p:attrName>style.visibility</p:attrName>
                                        </p:attrNameLst>
                                      </p:cBhvr>
                                      <p:to>
                                        <p:strVal val="visible"/>
                                      </p:to>
                                    </p:set>
                                    <p:anim calcmode="lin" valueType="num">
                                      <p:cBhvr>
                                        <p:cTn id="157" dur="250" fill="hold"/>
                                        <p:tgtEl>
                                          <p:spTgt spid="155"/>
                                        </p:tgtEl>
                                        <p:attrNameLst>
                                          <p:attrName>ppt_w</p:attrName>
                                        </p:attrNameLst>
                                      </p:cBhvr>
                                      <p:tavLst>
                                        <p:tav tm="0">
                                          <p:val>
                                            <p:fltVal val="0"/>
                                          </p:val>
                                        </p:tav>
                                        <p:tav tm="100000">
                                          <p:val>
                                            <p:strVal val="#ppt_w"/>
                                          </p:val>
                                        </p:tav>
                                      </p:tavLst>
                                    </p:anim>
                                    <p:anim calcmode="lin" valueType="num">
                                      <p:cBhvr>
                                        <p:cTn id="158" dur="250" fill="hold"/>
                                        <p:tgtEl>
                                          <p:spTgt spid="155"/>
                                        </p:tgtEl>
                                        <p:attrNameLst>
                                          <p:attrName>ppt_h</p:attrName>
                                        </p:attrNameLst>
                                      </p:cBhvr>
                                      <p:tavLst>
                                        <p:tav tm="0">
                                          <p:val>
                                            <p:fltVal val="0"/>
                                          </p:val>
                                        </p:tav>
                                        <p:tav tm="100000">
                                          <p:val>
                                            <p:strVal val="#ppt_h"/>
                                          </p:val>
                                        </p:tav>
                                      </p:tavLst>
                                    </p:anim>
                                    <p:animEffect transition="in" filter="fade">
                                      <p:cBhvr>
                                        <p:cTn id="159" dur="250"/>
                                        <p:tgtEl>
                                          <p:spTgt spid="155"/>
                                        </p:tgtEl>
                                      </p:cBhvr>
                                    </p:animEffect>
                                  </p:childTnLst>
                                </p:cTn>
                              </p:par>
                            </p:childTnLst>
                          </p:cTn>
                        </p:par>
                        <p:par>
                          <p:cTn id="160" fill="hold">
                            <p:stCondLst>
                              <p:cond delay="4750"/>
                            </p:stCondLst>
                            <p:childTnLst>
                              <p:par>
                                <p:cTn id="161" presetID="22" presetClass="entr" presetSubtype="4" fill="hold" nodeType="afterEffect">
                                  <p:stCondLst>
                                    <p:cond delay="0"/>
                                  </p:stCondLst>
                                  <p:childTnLst>
                                    <p:set>
                                      <p:cBhvr>
                                        <p:cTn id="162" dur="1" fill="hold">
                                          <p:stCondLst>
                                            <p:cond delay="0"/>
                                          </p:stCondLst>
                                        </p:cTn>
                                        <p:tgtEl>
                                          <p:spTgt spid="95"/>
                                        </p:tgtEl>
                                        <p:attrNameLst>
                                          <p:attrName>style.visibility</p:attrName>
                                        </p:attrNameLst>
                                      </p:cBhvr>
                                      <p:to>
                                        <p:strVal val="visible"/>
                                      </p:to>
                                    </p:set>
                                    <p:animEffect transition="in" filter="wipe(down)">
                                      <p:cBhvr>
                                        <p:cTn id="163" dur="250"/>
                                        <p:tgtEl>
                                          <p:spTgt spid="95"/>
                                        </p:tgtEl>
                                      </p:cBhvr>
                                    </p:animEffect>
                                  </p:childTnLst>
                                </p:cTn>
                              </p:par>
                              <p:par>
                                <p:cTn id="164" presetID="42" presetClass="entr" presetSubtype="0" fill="hold" grpId="0" nodeType="withEffect">
                                  <p:stCondLst>
                                    <p:cond delay="0"/>
                                  </p:stCondLst>
                                  <p:childTnLst>
                                    <p:set>
                                      <p:cBhvr>
                                        <p:cTn id="165" dur="1" fill="hold">
                                          <p:stCondLst>
                                            <p:cond delay="0"/>
                                          </p:stCondLst>
                                        </p:cTn>
                                        <p:tgtEl>
                                          <p:spTgt spid="94"/>
                                        </p:tgtEl>
                                        <p:attrNameLst>
                                          <p:attrName>style.visibility</p:attrName>
                                        </p:attrNameLst>
                                      </p:cBhvr>
                                      <p:to>
                                        <p:strVal val="visible"/>
                                      </p:to>
                                    </p:set>
                                    <p:animEffect transition="in" filter="fade">
                                      <p:cBhvr>
                                        <p:cTn id="166" dur="250"/>
                                        <p:tgtEl>
                                          <p:spTgt spid="94"/>
                                        </p:tgtEl>
                                      </p:cBhvr>
                                    </p:animEffect>
                                    <p:anim calcmode="lin" valueType="num">
                                      <p:cBhvr>
                                        <p:cTn id="167" dur="250" fill="hold"/>
                                        <p:tgtEl>
                                          <p:spTgt spid="94"/>
                                        </p:tgtEl>
                                        <p:attrNameLst>
                                          <p:attrName>ppt_x</p:attrName>
                                        </p:attrNameLst>
                                      </p:cBhvr>
                                      <p:tavLst>
                                        <p:tav tm="0">
                                          <p:val>
                                            <p:strVal val="#ppt_x"/>
                                          </p:val>
                                        </p:tav>
                                        <p:tav tm="100000">
                                          <p:val>
                                            <p:strVal val="#ppt_x"/>
                                          </p:val>
                                        </p:tav>
                                      </p:tavLst>
                                    </p:anim>
                                    <p:anim calcmode="lin" valueType="num">
                                      <p:cBhvr>
                                        <p:cTn id="168" dur="250" fill="hold"/>
                                        <p:tgtEl>
                                          <p:spTgt spid="94"/>
                                        </p:tgtEl>
                                        <p:attrNameLst>
                                          <p:attrName>ppt_y</p:attrName>
                                        </p:attrNameLst>
                                      </p:cBhvr>
                                      <p:tavLst>
                                        <p:tav tm="0">
                                          <p:val>
                                            <p:strVal val="#ppt_y+.1"/>
                                          </p:val>
                                        </p:tav>
                                        <p:tav tm="100000">
                                          <p:val>
                                            <p:strVal val="#ppt_y"/>
                                          </p:val>
                                        </p:tav>
                                      </p:tavLst>
                                    </p:anim>
                                  </p:childTnLst>
                                </p:cTn>
                              </p:par>
                            </p:childTnLst>
                          </p:cTn>
                        </p:par>
                        <p:par>
                          <p:cTn id="169" fill="hold">
                            <p:stCondLst>
                              <p:cond delay="5000"/>
                            </p:stCondLst>
                            <p:childTnLst>
                              <p:par>
                                <p:cTn id="170" presetID="22" presetClass="entr" presetSubtype="1" fill="hold" nodeType="after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wipe(up)">
                                      <p:cBhvr>
                                        <p:cTn id="172" dur="250"/>
                                        <p:tgtEl>
                                          <p:spTgt spid="4"/>
                                        </p:tgtEl>
                                      </p:cBhvr>
                                    </p:animEffect>
                                  </p:childTnLst>
                                </p:cTn>
                              </p:par>
                            </p:childTnLst>
                          </p:cTn>
                        </p:par>
                        <p:par>
                          <p:cTn id="173" fill="hold">
                            <p:stCondLst>
                              <p:cond delay="5250"/>
                            </p:stCondLst>
                            <p:childTnLst>
                              <p:par>
                                <p:cTn id="174" presetID="22" presetClass="entr" presetSubtype="1" fill="hold" grpId="0" nodeType="afterEffect">
                                  <p:stCondLst>
                                    <p:cond delay="0"/>
                                  </p:stCondLst>
                                  <p:childTnLst>
                                    <p:set>
                                      <p:cBhvr>
                                        <p:cTn id="175" dur="1" fill="hold">
                                          <p:stCondLst>
                                            <p:cond delay="0"/>
                                          </p:stCondLst>
                                        </p:cTn>
                                        <p:tgtEl>
                                          <p:spTgt spid="7"/>
                                        </p:tgtEl>
                                        <p:attrNameLst>
                                          <p:attrName>style.visibility</p:attrName>
                                        </p:attrNameLst>
                                      </p:cBhvr>
                                      <p:to>
                                        <p:strVal val="visible"/>
                                      </p:to>
                                    </p:set>
                                    <p:animEffect transition="in" filter="wipe(up)">
                                      <p:cBhvr>
                                        <p:cTn id="176" dur="250"/>
                                        <p:tgtEl>
                                          <p:spTgt spid="7"/>
                                        </p:tgtEl>
                                      </p:cBhvr>
                                    </p:animEffect>
                                  </p:childTnLst>
                                </p:cTn>
                              </p:par>
                            </p:childTnLst>
                          </p:cTn>
                        </p:par>
                        <p:par>
                          <p:cTn id="177" fill="hold">
                            <p:stCondLst>
                              <p:cond delay="5500"/>
                            </p:stCondLst>
                            <p:childTnLst>
                              <p:par>
                                <p:cTn id="178" presetID="22" presetClass="entr" presetSubtype="1" fill="hold" nodeType="afterEffect">
                                  <p:stCondLst>
                                    <p:cond delay="0"/>
                                  </p:stCondLst>
                                  <p:childTnLst>
                                    <p:set>
                                      <p:cBhvr>
                                        <p:cTn id="179" dur="1" fill="hold">
                                          <p:stCondLst>
                                            <p:cond delay="0"/>
                                          </p:stCondLst>
                                        </p:cTn>
                                        <p:tgtEl>
                                          <p:spTgt spid="46"/>
                                        </p:tgtEl>
                                        <p:attrNameLst>
                                          <p:attrName>style.visibility</p:attrName>
                                        </p:attrNameLst>
                                      </p:cBhvr>
                                      <p:to>
                                        <p:strVal val="visible"/>
                                      </p:to>
                                    </p:set>
                                    <p:animEffect transition="in" filter="wipe(up)">
                                      <p:cBhvr>
                                        <p:cTn id="180" dur="250"/>
                                        <p:tgtEl>
                                          <p:spTgt spid="46"/>
                                        </p:tgtEl>
                                      </p:cBhvr>
                                    </p:animEffect>
                                  </p:childTnLst>
                                </p:cTn>
                              </p:par>
                            </p:childTnLst>
                          </p:cTn>
                        </p:par>
                        <p:par>
                          <p:cTn id="181" fill="hold">
                            <p:stCondLst>
                              <p:cond delay="5750"/>
                            </p:stCondLst>
                            <p:childTnLst>
                              <p:par>
                                <p:cTn id="182" presetID="22" presetClass="entr" presetSubtype="1" fill="hold" grpId="0" nodeType="afterEffect">
                                  <p:stCondLst>
                                    <p:cond delay="0"/>
                                  </p:stCondLst>
                                  <p:childTnLst>
                                    <p:set>
                                      <p:cBhvr>
                                        <p:cTn id="183" dur="1" fill="hold">
                                          <p:stCondLst>
                                            <p:cond delay="0"/>
                                          </p:stCondLst>
                                        </p:cTn>
                                        <p:tgtEl>
                                          <p:spTgt spid="103"/>
                                        </p:tgtEl>
                                        <p:attrNameLst>
                                          <p:attrName>style.visibility</p:attrName>
                                        </p:attrNameLst>
                                      </p:cBhvr>
                                      <p:to>
                                        <p:strVal val="visible"/>
                                      </p:to>
                                    </p:set>
                                    <p:animEffect transition="in" filter="wipe(up)">
                                      <p:cBhvr>
                                        <p:cTn id="184" dur="250"/>
                                        <p:tgtEl>
                                          <p:spTgt spid="103"/>
                                        </p:tgtEl>
                                      </p:cBhvr>
                                    </p:animEffect>
                                  </p:childTnLst>
                                </p:cTn>
                              </p:par>
                            </p:childTnLst>
                          </p:cTn>
                        </p:par>
                        <p:par>
                          <p:cTn id="185" fill="hold">
                            <p:stCondLst>
                              <p:cond delay="6000"/>
                            </p:stCondLst>
                            <p:childTnLst>
                              <p:par>
                                <p:cTn id="186" presetID="22" presetClass="entr" presetSubtype="1" fill="hold" nodeType="afterEffect">
                                  <p:stCondLst>
                                    <p:cond delay="0"/>
                                  </p:stCondLst>
                                  <p:childTnLst>
                                    <p:set>
                                      <p:cBhvr>
                                        <p:cTn id="187" dur="1" fill="hold">
                                          <p:stCondLst>
                                            <p:cond delay="0"/>
                                          </p:stCondLst>
                                        </p:cTn>
                                        <p:tgtEl>
                                          <p:spTgt spid="44"/>
                                        </p:tgtEl>
                                        <p:attrNameLst>
                                          <p:attrName>style.visibility</p:attrName>
                                        </p:attrNameLst>
                                      </p:cBhvr>
                                      <p:to>
                                        <p:strVal val="visible"/>
                                      </p:to>
                                    </p:set>
                                    <p:animEffect transition="in" filter="wipe(up)">
                                      <p:cBhvr>
                                        <p:cTn id="188" dur="250"/>
                                        <p:tgtEl>
                                          <p:spTgt spid="44"/>
                                        </p:tgtEl>
                                      </p:cBhvr>
                                    </p:animEffect>
                                  </p:childTnLst>
                                </p:cTn>
                              </p:par>
                            </p:childTnLst>
                          </p:cTn>
                        </p:par>
                        <p:par>
                          <p:cTn id="189" fill="hold">
                            <p:stCondLst>
                              <p:cond delay="6250"/>
                            </p:stCondLst>
                            <p:childTnLst>
                              <p:par>
                                <p:cTn id="190" presetID="22" presetClass="entr" presetSubtype="1" fill="hold" grpId="0" nodeType="afterEffect">
                                  <p:stCondLst>
                                    <p:cond delay="0"/>
                                  </p:stCondLst>
                                  <p:childTnLst>
                                    <p:set>
                                      <p:cBhvr>
                                        <p:cTn id="191" dur="1" fill="hold">
                                          <p:stCondLst>
                                            <p:cond delay="0"/>
                                          </p:stCondLst>
                                        </p:cTn>
                                        <p:tgtEl>
                                          <p:spTgt spid="102"/>
                                        </p:tgtEl>
                                        <p:attrNameLst>
                                          <p:attrName>style.visibility</p:attrName>
                                        </p:attrNameLst>
                                      </p:cBhvr>
                                      <p:to>
                                        <p:strVal val="visible"/>
                                      </p:to>
                                    </p:set>
                                    <p:animEffect transition="in" filter="wipe(up)">
                                      <p:cBhvr>
                                        <p:cTn id="192" dur="250"/>
                                        <p:tgtEl>
                                          <p:spTgt spid="102"/>
                                        </p:tgtEl>
                                      </p:cBhvr>
                                    </p:animEffect>
                                  </p:childTnLst>
                                </p:cTn>
                              </p:par>
                            </p:childTnLst>
                          </p:cTn>
                        </p:par>
                        <p:par>
                          <p:cTn id="193" fill="hold">
                            <p:stCondLst>
                              <p:cond delay="6500"/>
                            </p:stCondLst>
                            <p:childTnLst>
                              <p:par>
                                <p:cTn id="194" presetID="22" presetClass="entr" presetSubtype="1" fill="hold" grpId="0" nodeType="afterEffect">
                                  <p:stCondLst>
                                    <p:cond delay="0"/>
                                  </p:stCondLst>
                                  <p:childTnLst>
                                    <p:set>
                                      <p:cBhvr>
                                        <p:cTn id="195" dur="1" fill="hold">
                                          <p:stCondLst>
                                            <p:cond delay="0"/>
                                          </p:stCondLst>
                                        </p:cTn>
                                        <p:tgtEl>
                                          <p:spTgt spid="80"/>
                                        </p:tgtEl>
                                        <p:attrNameLst>
                                          <p:attrName>style.visibility</p:attrName>
                                        </p:attrNameLst>
                                      </p:cBhvr>
                                      <p:to>
                                        <p:strVal val="visible"/>
                                      </p:to>
                                    </p:set>
                                    <p:animEffect transition="in" filter="wipe(up)">
                                      <p:cBhvr>
                                        <p:cTn id="196" dur="250"/>
                                        <p:tgtEl>
                                          <p:spTgt spid="80"/>
                                        </p:tgtEl>
                                      </p:cBhvr>
                                    </p:animEffect>
                                  </p:childTnLst>
                                </p:cTn>
                              </p:par>
                            </p:childTnLst>
                          </p:cTn>
                        </p:par>
                        <p:par>
                          <p:cTn id="197" fill="hold">
                            <p:stCondLst>
                              <p:cond delay="6750"/>
                            </p:stCondLst>
                            <p:childTnLst>
                              <p:par>
                                <p:cTn id="198" presetID="22" presetClass="entr" presetSubtype="1" fill="hold" grpId="0" nodeType="afterEffect">
                                  <p:stCondLst>
                                    <p:cond delay="0"/>
                                  </p:stCondLst>
                                  <p:childTnLst>
                                    <p:set>
                                      <p:cBhvr>
                                        <p:cTn id="199" dur="1" fill="hold">
                                          <p:stCondLst>
                                            <p:cond delay="0"/>
                                          </p:stCondLst>
                                        </p:cTn>
                                        <p:tgtEl>
                                          <p:spTgt spid="111"/>
                                        </p:tgtEl>
                                        <p:attrNameLst>
                                          <p:attrName>style.visibility</p:attrName>
                                        </p:attrNameLst>
                                      </p:cBhvr>
                                      <p:to>
                                        <p:strVal val="visible"/>
                                      </p:to>
                                    </p:set>
                                    <p:animEffect transition="in" filter="wipe(up)">
                                      <p:cBhvr>
                                        <p:cTn id="200" dur="250"/>
                                        <p:tgtEl>
                                          <p:spTgt spid="111"/>
                                        </p:tgtEl>
                                      </p:cBhvr>
                                    </p:animEffect>
                                  </p:childTnLst>
                                </p:cTn>
                              </p:par>
                              <p:par>
                                <p:cTn id="201" presetID="22" presetClass="entr" presetSubtype="1" fill="hold" nodeType="withEffect">
                                  <p:stCondLst>
                                    <p:cond delay="0"/>
                                  </p:stCondLst>
                                  <p:childTnLst>
                                    <p:set>
                                      <p:cBhvr>
                                        <p:cTn id="202" dur="1" fill="hold">
                                          <p:stCondLst>
                                            <p:cond delay="0"/>
                                          </p:stCondLst>
                                        </p:cTn>
                                        <p:tgtEl>
                                          <p:spTgt spid="110"/>
                                        </p:tgtEl>
                                        <p:attrNameLst>
                                          <p:attrName>style.visibility</p:attrName>
                                        </p:attrNameLst>
                                      </p:cBhvr>
                                      <p:to>
                                        <p:strVal val="visible"/>
                                      </p:to>
                                    </p:set>
                                    <p:animEffect transition="in" filter="wipe(up)">
                                      <p:cBhvr>
                                        <p:cTn id="203" dur="250"/>
                                        <p:tgtEl>
                                          <p:spTgt spid="110"/>
                                        </p:tgtEl>
                                      </p:cBhvr>
                                    </p:animEffect>
                                  </p:childTnLst>
                                </p:cTn>
                              </p:par>
                              <p:par>
                                <p:cTn id="204" presetID="22" presetClass="entr" presetSubtype="1" fill="hold" nodeType="withEffect">
                                  <p:stCondLst>
                                    <p:cond delay="0"/>
                                  </p:stCondLst>
                                  <p:childTnLst>
                                    <p:set>
                                      <p:cBhvr>
                                        <p:cTn id="205" dur="1" fill="hold">
                                          <p:stCondLst>
                                            <p:cond delay="0"/>
                                          </p:stCondLst>
                                        </p:cTn>
                                        <p:tgtEl>
                                          <p:spTgt spid="25"/>
                                        </p:tgtEl>
                                        <p:attrNameLst>
                                          <p:attrName>style.visibility</p:attrName>
                                        </p:attrNameLst>
                                      </p:cBhvr>
                                      <p:to>
                                        <p:strVal val="visible"/>
                                      </p:to>
                                    </p:set>
                                    <p:animEffect transition="in" filter="wipe(up)">
                                      <p:cBhvr>
                                        <p:cTn id="206" dur="250"/>
                                        <p:tgtEl>
                                          <p:spTgt spid="25"/>
                                        </p:tgtEl>
                                      </p:cBhvr>
                                    </p:animEffect>
                                  </p:childTnLst>
                                </p:cTn>
                              </p:par>
                            </p:childTnLst>
                          </p:cTn>
                        </p:par>
                        <p:par>
                          <p:cTn id="207" fill="hold">
                            <p:stCondLst>
                              <p:cond delay="7000"/>
                            </p:stCondLst>
                            <p:childTnLst>
                              <p:par>
                                <p:cTn id="208" presetID="22" presetClass="entr" presetSubtype="1" fill="hold" grpId="0" nodeType="afterEffect">
                                  <p:stCondLst>
                                    <p:cond delay="0"/>
                                  </p:stCondLst>
                                  <p:childTnLst>
                                    <p:set>
                                      <p:cBhvr>
                                        <p:cTn id="209" dur="1" fill="hold">
                                          <p:stCondLst>
                                            <p:cond delay="0"/>
                                          </p:stCondLst>
                                        </p:cTn>
                                        <p:tgtEl>
                                          <p:spTgt spid="118"/>
                                        </p:tgtEl>
                                        <p:attrNameLst>
                                          <p:attrName>style.visibility</p:attrName>
                                        </p:attrNameLst>
                                      </p:cBhvr>
                                      <p:to>
                                        <p:strVal val="visible"/>
                                      </p:to>
                                    </p:set>
                                    <p:animEffect transition="in" filter="wipe(up)">
                                      <p:cBhvr>
                                        <p:cTn id="210" dur="250"/>
                                        <p:tgtEl>
                                          <p:spTgt spid="118"/>
                                        </p:tgtEl>
                                      </p:cBhvr>
                                    </p:animEffect>
                                  </p:childTnLst>
                                </p:cTn>
                              </p:par>
                              <p:par>
                                <p:cTn id="211" presetID="22" presetClass="entr" presetSubtype="1" fill="hold" nodeType="withEffect">
                                  <p:stCondLst>
                                    <p:cond delay="0"/>
                                  </p:stCondLst>
                                  <p:childTnLst>
                                    <p:set>
                                      <p:cBhvr>
                                        <p:cTn id="212" dur="1" fill="hold">
                                          <p:stCondLst>
                                            <p:cond delay="0"/>
                                          </p:stCondLst>
                                        </p:cTn>
                                        <p:tgtEl>
                                          <p:spTgt spid="115"/>
                                        </p:tgtEl>
                                        <p:attrNameLst>
                                          <p:attrName>style.visibility</p:attrName>
                                        </p:attrNameLst>
                                      </p:cBhvr>
                                      <p:to>
                                        <p:strVal val="visible"/>
                                      </p:to>
                                    </p:set>
                                    <p:animEffect transition="in" filter="wipe(up)">
                                      <p:cBhvr>
                                        <p:cTn id="213" dur="250"/>
                                        <p:tgtEl>
                                          <p:spTgt spid="115"/>
                                        </p:tgtEl>
                                      </p:cBhvr>
                                    </p:animEffect>
                                  </p:childTnLst>
                                </p:cTn>
                              </p:par>
                            </p:childTnLst>
                          </p:cTn>
                        </p:par>
                        <p:par>
                          <p:cTn id="214" fill="hold">
                            <p:stCondLst>
                              <p:cond delay="7250"/>
                            </p:stCondLst>
                            <p:childTnLst>
                              <p:par>
                                <p:cTn id="215" presetID="22" presetClass="entr" presetSubtype="1" fill="hold" nodeType="afterEffect">
                                  <p:stCondLst>
                                    <p:cond delay="0"/>
                                  </p:stCondLst>
                                  <p:childTnLst>
                                    <p:set>
                                      <p:cBhvr>
                                        <p:cTn id="216" dur="1" fill="hold">
                                          <p:stCondLst>
                                            <p:cond delay="0"/>
                                          </p:stCondLst>
                                        </p:cTn>
                                        <p:tgtEl>
                                          <p:spTgt spid="15"/>
                                        </p:tgtEl>
                                        <p:attrNameLst>
                                          <p:attrName>style.visibility</p:attrName>
                                        </p:attrNameLst>
                                      </p:cBhvr>
                                      <p:to>
                                        <p:strVal val="visible"/>
                                      </p:to>
                                    </p:set>
                                    <p:animEffect transition="in" filter="wipe(up)">
                                      <p:cBhvr>
                                        <p:cTn id="217" dur="250"/>
                                        <p:tgtEl>
                                          <p:spTgt spid="15"/>
                                        </p:tgtEl>
                                      </p:cBhvr>
                                    </p:animEffect>
                                  </p:childTnLst>
                                </p:cTn>
                              </p:par>
                              <p:par>
                                <p:cTn id="218" presetID="22" presetClass="entr" presetSubtype="1"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wipe(up)">
                                      <p:cBhvr>
                                        <p:cTn id="220" dur="250"/>
                                        <p:tgtEl>
                                          <p:spTgt spid="75"/>
                                        </p:tgtEl>
                                      </p:cBhvr>
                                    </p:animEffect>
                                  </p:childTnLst>
                                </p:cTn>
                              </p:par>
                            </p:childTnLst>
                          </p:cTn>
                        </p:par>
                        <p:par>
                          <p:cTn id="221" fill="hold">
                            <p:stCondLst>
                              <p:cond delay="7500"/>
                            </p:stCondLst>
                            <p:childTnLst>
                              <p:par>
                                <p:cTn id="222" presetID="22" presetClass="entr" presetSubtype="1" fill="hold" nodeType="after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wipe(up)">
                                      <p:cBhvr>
                                        <p:cTn id="224" dur="250"/>
                                        <p:tgtEl>
                                          <p:spTgt spid="40"/>
                                        </p:tgtEl>
                                      </p:cBhvr>
                                    </p:animEffect>
                                  </p:childTnLst>
                                </p:cTn>
                              </p:par>
                            </p:childTnLst>
                          </p:cTn>
                        </p:par>
                        <p:par>
                          <p:cTn id="225" fill="hold">
                            <p:stCondLst>
                              <p:cond delay="7750"/>
                            </p:stCondLst>
                            <p:childTnLst>
                              <p:par>
                                <p:cTn id="226" presetID="22" presetClass="entr" presetSubtype="1" fill="hold" grpId="0" nodeType="afterEffect">
                                  <p:stCondLst>
                                    <p:cond delay="0"/>
                                  </p:stCondLst>
                                  <p:childTnLst>
                                    <p:set>
                                      <p:cBhvr>
                                        <p:cTn id="227" dur="1" fill="hold">
                                          <p:stCondLst>
                                            <p:cond delay="0"/>
                                          </p:stCondLst>
                                        </p:cTn>
                                        <p:tgtEl>
                                          <p:spTgt spid="98"/>
                                        </p:tgtEl>
                                        <p:attrNameLst>
                                          <p:attrName>style.visibility</p:attrName>
                                        </p:attrNameLst>
                                      </p:cBhvr>
                                      <p:to>
                                        <p:strVal val="visible"/>
                                      </p:to>
                                    </p:set>
                                    <p:animEffect transition="in" filter="wipe(up)">
                                      <p:cBhvr>
                                        <p:cTn id="228" dur="250"/>
                                        <p:tgtEl>
                                          <p:spTgt spid="98"/>
                                        </p:tgtEl>
                                      </p:cBhvr>
                                    </p:animEffect>
                                  </p:childTnLst>
                                </p:cTn>
                              </p:par>
                            </p:childTnLst>
                          </p:cTn>
                        </p:par>
                        <p:par>
                          <p:cTn id="229" fill="hold">
                            <p:stCondLst>
                              <p:cond delay="8000"/>
                            </p:stCondLst>
                            <p:childTnLst>
                              <p:par>
                                <p:cTn id="230" presetID="22" presetClass="entr" presetSubtype="1" fill="hold" nodeType="afterEffect">
                                  <p:stCondLst>
                                    <p:cond delay="0"/>
                                  </p:stCondLst>
                                  <p:childTnLst>
                                    <p:set>
                                      <p:cBhvr>
                                        <p:cTn id="231" dur="1" fill="hold">
                                          <p:stCondLst>
                                            <p:cond delay="0"/>
                                          </p:stCondLst>
                                        </p:cTn>
                                        <p:tgtEl>
                                          <p:spTgt spid="32"/>
                                        </p:tgtEl>
                                        <p:attrNameLst>
                                          <p:attrName>style.visibility</p:attrName>
                                        </p:attrNameLst>
                                      </p:cBhvr>
                                      <p:to>
                                        <p:strVal val="visible"/>
                                      </p:to>
                                    </p:set>
                                    <p:animEffect transition="in" filter="wipe(up)">
                                      <p:cBhvr>
                                        <p:cTn id="232" dur="250"/>
                                        <p:tgtEl>
                                          <p:spTgt spid="32"/>
                                        </p:tgtEl>
                                      </p:cBhvr>
                                    </p:animEffect>
                                  </p:childTnLst>
                                </p:cTn>
                              </p:par>
                              <p:par>
                                <p:cTn id="233" presetID="22" presetClass="entr" presetSubtype="1" fill="hold" nodeType="withEffect">
                                  <p:stCondLst>
                                    <p:cond delay="0"/>
                                  </p:stCondLst>
                                  <p:childTnLst>
                                    <p:set>
                                      <p:cBhvr>
                                        <p:cTn id="234" dur="1" fill="hold">
                                          <p:stCondLst>
                                            <p:cond delay="0"/>
                                          </p:stCondLst>
                                        </p:cTn>
                                        <p:tgtEl>
                                          <p:spTgt spid="93"/>
                                        </p:tgtEl>
                                        <p:attrNameLst>
                                          <p:attrName>style.visibility</p:attrName>
                                        </p:attrNameLst>
                                      </p:cBhvr>
                                      <p:to>
                                        <p:strVal val="visible"/>
                                      </p:to>
                                    </p:set>
                                    <p:animEffect transition="in" filter="wipe(up)">
                                      <p:cBhvr>
                                        <p:cTn id="235" dur="250"/>
                                        <p:tgtEl>
                                          <p:spTgt spid="93"/>
                                        </p:tgtEl>
                                      </p:cBhvr>
                                    </p:animEffect>
                                  </p:childTnLst>
                                </p:cTn>
                              </p:par>
                            </p:childTnLst>
                          </p:cTn>
                        </p:par>
                        <p:par>
                          <p:cTn id="236" fill="hold">
                            <p:stCondLst>
                              <p:cond delay="8250"/>
                            </p:stCondLst>
                            <p:childTnLst>
                              <p:par>
                                <p:cTn id="237" presetID="22" presetClass="entr" presetSubtype="1" fill="hold" nodeType="afterEffect">
                                  <p:stCondLst>
                                    <p:cond delay="0"/>
                                  </p:stCondLst>
                                  <p:childTnLst>
                                    <p:set>
                                      <p:cBhvr>
                                        <p:cTn id="238" dur="1" fill="hold">
                                          <p:stCondLst>
                                            <p:cond delay="0"/>
                                          </p:stCondLst>
                                        </p:cTn>
                                        <p:tgtEl>
                                          <p:spTgt spid="38"/>
                                        </p:tgtEl>
                                        <p:attrNameLst>
                                          <p:attrName>style.visibility</p:attrName>
                                        </p:attrNameLst>
                                      </p:cBhvr>
                                      <p:to>
                                        <p:strVal val="visible"/>
                                      </p:to>
                                    </p:set>
                                    <p:animEffect transition="in" filter="wipe(up)">
                                      <p:cBhvr>
                                        <p:cTn id="239" dur="250"/>
                                        <p:tgtEl>
                                          <p:spTgt spid="38"/>
                                        </p:tgtEl>
                                      </p:cBhvr>
                                    </p:animEffect>
                                  </p:childTnLst>
                                </p:cTn>
                              </p:par>
                            </p:childTnLst>
                          </p:cTn>
                        </p:par>
                        <p:par>
                          <p:cTn id="240" fill="hold">
                            <p:stCondLst>
                              <p:cond delay="8500"/>
                            </p:stCondLst>
                            <p:childTnLst>
                              <p:par>
                                <p:cTn id="241" presetID="1" presetClass="entr" presetSubtype="0" fill="hold" grpId="0" nodeType="afterEffect">
                                  <p:stCondLst>
                                    <p:cond delay="0"/>
                                  </p:stCondLst>
                                  <p:childTnLst>
                                    <p:set>
                                      <p:cBhvr>
                                        <p:cTn id="242" dur="1" fill="hold">
                                          <p:stCondLst>
                                            <p:cond delay="249"/>
                                          </p:stCondLst>
                                        </p:cTn>
                                        <p:tgtEl>
                                          <p:spTgt spid="122"/>
                                        </p:tgtEl>
                                        <p:attrNameLst>
                                          <p:attrName>style.visibility</p:attrName>
                                        </p:attrNameLst>
                                      </p:cBhvr>
                                      <p:to>
                                        <p:strVal val="visible"/>
                                      </p:to>
                                    </p:set>
                                  </p:childTnLst>
                                </p:cTn>
                              </p:par>
                            </p:childTnLst>
                          </p:cTn>
                        </p:par>
                        <p:par>
                          <p:cTn id="243" fill="hold">
                            <p:stCondLst>
                              <p:cond delay="8750"/>
                            </p:stCondLst>
                            <p:childTnLst>
                              <p:par>
                                <p:cTn id="244" presetID="53" presetClass="entr" presetSubtype="16" fill="hold" grpId="0" nodeType="afterEffect">
                                  <p:stCondLst>
                                    <p:cond delay="0"/>
                                  </p:stCondLst>
                                  <p:childTnLst>
                                    <p:set>
                                      <p:cBhvr>
                                        <p:cTn id="245" dur="1" fill="hold">
                                          <p:stCondLst>
                                            <p:cond delay="0"/>
                                          </p:stCondLst>
                                        </p:cTn>
                                        <p:tgtEl>
                                          <p:spTgt spid="112"/>
                                        </p:tgtEl>
                                        <p:attrNameLst>
                                          <p:attrName>style.visibility</p:attrName>
                                        </p:attrNameLst>
                                      </p:cBhvr>
                                      <p:to>
                                        <p:strVal val="visible"/>
                                      </p:to>
                                    </p:set>
                                    <p:anim calcmode="lin" valueType="num">
                                      <p:cBhvr>
                                        <p:cTn id="246" dur="250" fill="hold"/>
                                        <p:tgtEl>
                                          <p:spTgt spid="112"/>
                                        </p:tgtEl>
                                        <p:attrNameLst>
                                          <p:attrName>ppt_w</p:attrName>
                                        </p:attrNameLst>
                                      </p:cBhvr>
                                      <p:tavLst>
                                        <p:tav tm="0">
                                          <p:val>
                                            <p:fltVal val="0"/>
                                          </p:val>
                                        </p:tav>
                                        <p:tav tm="100000">
                                          <p:val>
                                            <p:strVal val="#ppt_w"/>
                                          </p:val>
                                        </p:tav>
                                      </p:tavLst>
                                    </p:anim>
                                    <p:anim calcmode="lin" valueType="num">
                                      <p:cBhvr>
                                        <p:cTn id="247" dur="250" fill="hold"/>
                                        <p:tgtEl>
                                          <p:spTgt spid="112"/>
                                        </p:tgtEl>
                                        <p:attrNameLst>
                                          <p:attrName>ppt_h</p:attrName>
                                        </p:attrNameLst>
                                      </p:cBhvr>
                                      <p:tavLst>
                                        <p:tav tm="0">
                                          <p:val>
                                            <p:fltVal val="0"/>
                                          </p:val>
                                        </p:tav>
                                        <p:tav tm="100000">
                                          <p:val>
                                            <p:strVal val="#ppt_h"/>
                                          </p:val>
                                        </p:tav>
                                      </p:tavLst>
                                    </p:anim>
                                    <p:animEffect transition="in" filter="fade">
                                      <p:cBhvr>
                                        <p:cTn id="248" dur="250"/>
                                        <p:tgtEl>
                                          <p:spTgt spid="112"/>
                                        </p:tgtEl>
                                      </p:cBhvr>
                                    </p:animEffect>
                                  </p:childTnLst>
                                </p:cTn>
                              </p:par>
                            </p:childTnLst>
                          </p:cTn>
                        </p:par>
                        <p:par>
                          <p:cTn id="249" fill="hold">
                            <p:stCondLst>
                              <p:cond delay="9000"/>
                            </p:stCondLst>
                            <p:childTnLst>
                              <p:par>
                                <p:cTn id="250" presetID="53" presetClass="entr" presetSubtype="16" fill="hold" grpId="0" nodeType="afterEffect">
                                  <p:stCondLst>
                                    <p:cond delay="0"/>
                                  </p:stCondLst>
                                  <p:childTnLst>
                                    <p:set>
                                      <p:cBhvr>
                                        <p:cTn id="251" dur="1" fill="hold">
                                          <p:stCondLst>
                                            <p:cond delay="0"/>
                                          </p:stCondLst>
                                        </p:cTn>
                                        <p:tgtEl>
                                          <p:spTgt spid="113"/>
                                        </p:tgtEl>
                                        <p:attrNameLst>
                                          <p:attrName>style.visibility</p:attrName>
                                        </p:attrNameLst>
                                      </p:cBhvr>
                                      <p:to>
                                        <p:strVal val="visible"/>
                                      </p:to>
                                    </p:set>
                                    <p:anim calcmode="lin" valueType="num">
                                      <p:cBhvr>
                                        <p:cTn id="252" dur="250" fill="hold"/>
                                        <p:tgtEl>
                                          <p:spTgt spid="113"/>
                                        </p:tgtEl>
                                        <p:attrNameLst>
                                          <p:attrName>ppt_w</p:attrName>
                                        </p:attrNameLst>
                                      </p:cBhvr>
                                      <p:tavLst>
                                        <p:tav tm="0">
                                          <p:val>
                                            <p:fltVal val="0"/>
                                          </p:val>
                                        </p:tav>
                                        <p:tav tm="100000">
                                          <p:val>
                                            <p:strVal val="#ppt_w"/>
                                          </p:val>
                                        </p:tav>
                                      </p:tavLst>
                                    </p:anim>
                                    <p:anim calcmode="lin" valueType="num">
                                      <p:cBhvr>
                                        <p:cTn id="253" dur="250" fill="hold"/>
                                        <p:tgtEl>
                                          <p:spTgt spid="113"/>
                                        </p:tgtEl>
                                        <p:attrNameLst>
                                          <p:attrName>ppt_h</p:attrName>
                                        </p:attrNameLst>
                                      </p:cBhvr>
                                      <p:tavLst>
                                        <p:tav tm="0">
                                          <p:val>
                                            <p:fltVal val="0"/>
                                          </p:val>
                                        </p:tav>
                                        <p:tav tm="100000">
                                          <p:val>
                                            <p:strVal val="#ppt_h"/>
                                          </p:val>
                                        </p:tav>
                                      </p:tavLst>
                                    </p:anim>
                                    <p:animEffect transition="in" filter="fade">
                                      <p:cBhvr>
                                        <p:cTn id="254" dur="250"/>
                                        <p:tgtEl>
                                          <p:spTgt spid="113"/>
                                        </p:tgtEl>
                                      </p:cBhvr>
                                    </p:animEffect>
                                  </p:childTnLst>
                                </p:cTn>
                              </p:par>
                            </p:childTnLst>
                          </p:cTn>
                        </p:par>
                        <p:par>
                          <p:cTn id="255" fill="hold">
                            <p:stCondLst>
                              <p:cond delay="9250"/>
                            </p:stCondLst>
                            <p:childTnLst>
                              <p:par>
                                <p:cTn id="256" presetID="53" presetClass="entr" presetSubtype="16" fill="hold" grpId="0" nodeType="afterEffect">
                                  <p:stCondLst>
                                    <p:cond delay="0"/>
                                  </p:stCondLst>
                                  <p:childTnLst>
                                    <p:set>
                                      <p:cBhvr>
                                        <p:cTn id="257" dur="1" fill="hold">
                                          <p:stCondLst>
                                            <p:cond delay="0"/>
                                          </p:stCondLst>
                                        </p:cTn>
                                        <p:tgtEl>
                                          <p:spTgt spid="114"/>
                                        </p:tgtEl>
                                        <p:attrNameLst>
                                          <p:attrName>style.visibility</p:attrName>
                                        </p:attrNameLst>
                                      </p:cBhvr>
                                      <p:to>
                                        <p:strVal val="visible"/>
                                      </p:to>
                                    </p:set>
                                    <p:anim calcmode="lin" valueType="num">
                                      <p:cBhvr>
                                        <p:cTn id="258" dur="250" fill="hold"/>
                                        <p:tgtEl>
                                          <p:spTgt spid="114"/>
                                        </p:tgtEl>
                                        <p:attrNameLst>
                                          <p:attrName>ppt_w</p:attrName>
                                        </p:attrNameLst>
                                      </p:cBhvr>
                                      <p:tavLst>
                                        <p:tav tm="0">
                                          <p:val>
                                            <p:fltVal val="0"/>
                                          </p:val>
                                        </p:tav>
                                        <p:tav tm="100000">
                                          <p:val>
                                            <p:strVal val="#ppt_w"/>
                                          </p:val>
                                        </p:tav>
                                      </p:tavLst>
                                    </p:anim>
                                    <p:anim calcmode="lin" valueType="num">
                                      <p:cBhvr>
                                        <p:cTn id="259" dur="250" fill="hold"/>
                                        <p:tgtEl>
                                          <p:spTgt spid="114"/>
                                        </p:tgtEl>
                                        <p:attrNameLst>
                                          <p:attrName>ppt_h</p:attrName>
                                        </p:attrNameLst>
                                      </p:cBhvr>
                                      <p:tavLst>
                                        <p:tav tm="0">
                                          <p:val>
                                            <p:fltVal val="0"/>
                                          </p:val>
                                        </p:tav>
                                        <p:tav tm="100000">
                                          <p:val>
                                            <p:strVal val="#ppt_h"/>
                                          </p:val>
                                        </p:tav>
                                      </p:tavLst>
                                    </p:anim>
                                    <p:animEffect transition="in" filter="fade">
                                      <p:cBhvr>
                                        <p:cTn id="260" dur="25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P spid="65" grpId="0"/>
      <p:bldP spid="72" grpId="0"/>
      <p:bldP spid="78" grpId="0"/>
      <p:bldP spid="94" grpId="0"/>
      <p:bldP spid="105" grpId="0"/>
      <p:bldP spid="112" grpId="0" animBg="1"/>
      <p:bldP spid="113" grpId="0" animBg="1"/>
      <p:bldP spid="114" grpId="0" animBg="1"/>
      <p:bldP spid="122" grpId="0"/>
      <p:bldP spid="7" grpId="0"/>
      <p:bldP spid="75" grpId="0"/>
      <p:bldP spid="80" grpId="0"/>
      <p:bldP spid="98" grpId="0"/>
      <p:bldP spid="102" grpId="0"/>
      <p:bldP spid="103" grpId="0"/>
      <p:bldP spid="111" grpId="0"/>
      <p:bldP spid="1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16760F-5E50-4738-B859-33606516CB00}"/>
              </a:ext>
            </a:extLst>
          </p:cNvPr>
          <p:cNvSpPr>
            <a:spLocks noGrp="1"/>
          </p:cNvSpPr>
          <p:nvPr>
            <p:ph type="body" sz="quarter" idx="10"/>
          </p:nvPr>
        </p:nvSpPr>
        <p:spPr>
          <a:xfrm>
            <a:off x="269239" y="1189177"/>
            <a:ext cx="11653523" cy="1186479"/>
          </a:xfrm>
        </p:spPr>
        <p:txBody>
          <a:bodyPr/>
          <a:lstStyle/>
          <a:p>
            <a:r>
              <a:rPr lang="en-US" sz="2100">
                <a:solidFill>
                  <a:schemeClr val="tx1">
                    <a:lumMod val="65000"/>
                    <a:lumOff val="35000"/>
                  </a:schemeClr>
                </a:solidFill>
              </a:rPr>
              <a:t>Add real-time web functionalities easily with Azure and .NET Core</a:t>
            </a:r>
          </a:p>
          <a:p>
            <a:r>
              <a:rPr lang="en-US" sz="2100">
                <a:solidFill>
                  <a:schemeClr val="tx1">
                    <a:lumMod val="65000"/>
                    <a:lumOff val="35000"/>
                  </a:schemeClr>
                </a:solidFill>
              </a:rPr>
              <a:t>Enable via “</a:t>
            </a:r>
            <a:r>
              <a:rPr lang="en-US" sz="2100" err="1">
                <a:solidFill>
                  <a:schemeClr val="tx1">
                    <a:lumMod val="65000"/>
                    <a:lumOff val="35000"/>
                  </a:schemeClr>
                </a:solidFill>
              </a:rPr>
              <a:t>services.AddSignalR</a:t>
            </a:r>
            <a:r>
              <a:rPr lang="en-US" sz="2100">
                <a:solidFill>
                  <a:schemeClr val="tx1">
                    <a:lumMod val="65000"/>
                    <a:lumOff val="35000"/>
                  </a:schemeClr>
                </a:solidFill>
              </a:rPr>
              <a:t>().</a:t>
            </a:r>
            <a:r>
              <a:rPr lang="en-US" sz="2100" err="1">
                <a:solidFill>
                  <a:schemeClr val="tx1">
                    <a:lumMod val="65000"/>
                    <a:lumOff val="35000"/>
                  </a:schemeClr>
                </a:solidFill>
              </a:rPr>
              <a:t>AddAzureSignalR</a:t>
            </a:r>
            <a:r>
              <a:rPr lang="en-US" sz="2100">
                <a:solidFill>
                  <a:schemeClr val="tx1">
                    <a:lumMod val="65000"/>
                    <a:lumOff val="35000"/>
                  </a:schemeClr>
                </a:solidFill>
              </a:rPr>
              <a:t>()”</a:t>
            </a:r>
          </a:p>
          <a:p>
            <a:endParaRPr lang="en-US" sz="2100">
              <a:solidFill>
                <a:schemeClr val="tx1">
                  <a:lumMod val="65000"/>
                  <a:lumOff val="35000"/>
                </a:schemeClr>
              </a:solidFill>
            </a:endParaRPr>
          </a:p>
        </p:txBody>
      </p:sp>
      <p:sp>
        <p:nvSpPr>
          <p:cNvPr id="2" name="Title 1">
            <a:extLst>
              <a:ext uri="{FF2B5EF4-FFF2-40B4-BE49-F238E27FC236}">
                <a16:creationId xmlns:a16="http://schemas.microsoft.com/office/drawing/2014/main" id="{2480B161-B4A4-4B14-8127-920836C4FF87}"/>
              </a:ext>
            </a:extLst>
          </p:cNvPr>
          <p:cNvSpPr>
            <a:spLocks noGrp="1"/>
          </p:cNvSpPr>
          <p:nvPr>
            <p:ph type="title"/>
          </p:nvPr>
        </p:nvSpPr>
        <p:spPr>
          <a:xfrm>
            <a:off x="403761" y="334933"/>
            <a:ext cx="9767283" cy="553998"/>
          </a:xfrm>
        </p:spPr>
        <p:txBody>
          <a:bodyPr/>
          <a:lstStyle/>
          <a:p>
            <a:r>
              <a:rPr lang="en-US" dirty="0"/>
              <a:t>Azure </a:t>
            </a:r>
            <a:r>
              <a:rPr lang="en-US" dirty="0" err="1"/>
              <a:t>SignalR</a:t>
            </a:r>
            <a:r>
              <a:rPr lang="en-US" dirty="0"/>
              <a:t> Service</a:t>
            </a:r>
          </a:p>
        </p:txBody>
      </p:sp>
      <p:sp>
        <p:nvSpPr>
          <p:cNvPr id="4" name="Rectangle 3">
            <a:extLst>
              <a:ext uri="{FF2B5EF4-FFF2-40B4-BE49-F238E27FC236}">
                <a16:creationId xmlns:a16="http://schemas.microsoft.com/office/drawing/2014/main" id="{9C63CAF8-709B-4DA8-9A27-B21C6A6C6B40}"/>
              </a:ext>
            </a:extLst>
          </p:cNvPr>
          <p:cNvSpPr/>
          <p:nvPr/>
        </p:nvSpPr>
        <p:spPr>
          <a:xfrm>
            <a:off x="1858827" y="2374469"/>
            <a:ext cx="4388038" cy="38318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rPr>
              <a:t>Fully managed service</a:t>
            </a:r>
          </a:p>
        </p:txBody>
      </p:sp>
      <p:sp>
        <p:nvSpPr>
          <p:cNvPr id="6" name="Rectangle 5">
            <a:extLst>
              <a:ext uri="{FF2B5EF4-FFF2-40B4-BE49-F238E27FC236}">
                <a16:creationId xmlns:a16="http://schemas.microsoft.com/office/drawing/2014/main" id="{D2427123-340F-40B6-A2A2-1AE8BCFDB57C}"/>
              </a:ext>
            </a:extLst>
          </p:cNvPr>
          <p:cNvSpPr/>
          <p:nvPr/>
        </p:nvSpPr>
        <p:spPr>
          <a:xfrm>
            <a:off x="1858827" y="2804893"/>
            <a:ext cx="4573872" cy="615553"/>
          </a:xfrm>
          <a:prstGeom prst="rect">
            <a:avLst/>
          </a:prstGeom>
        </p:spPr>
        <p:txBody>
          <a:bodyPr wrap="square">
            <a:spAutoFit/>
          </a:bodyPr>
          <a:lstStyle/>
          <a:p>
            <a:pPr marL="0" marR="0" lvl="0" indent="0" algn="l" defTabSz="932574" rtl="0" eaLnBrk="1" fontAlgn="auto" latinLnBrk="0" hangingPunct="1">
              <a:lnSpc>
                <a:spcPct val="100000"/>
              </a:lnSpc>
              <a:spcBef>
                <a:spcPts val="300"/>
              </a:spcBef>
              <a:spcAft>
                <a:spcPts val="2400"/>
              </a:spcAft>
              <a:buClrTx/>
              <a:buSzTx/>
              <a:buFontTx/>
              <a:buNone/>
              <a:tabLst/>
              <a:defRPr/>
            </a:pPr>
            <a:r>
              <a:rPr kumimoji="0" lang="en-US" sz="1700" b="0" i="0" u="none" strike="noStrike" kern="0" cap="none" spc="0" normalizeH="0" baseline="0" noProof="0">
                <a:ln>
                  <a:noFill/>
                </a:ln>
                <a:solidFill>
                  <a:srgbClr val="000000">
                    <a:lumMod val="65000"/>
                    <a:lumOff val="35000"/>
                  </a:srgbClr>
                </a:solidFill>
                <a:effectLst/>
                <a:uLnTx/>
                <a:uFillTx/>
                <a:latin typeface="Segoe UI"/>
                <a:ea typeface="+mn-ea"/>
                <a:cs typeface="Segoe UI" panose="020B0502040204020203" pitchFamily="34" charset="0"/>
              </a:rPr>
              <a:t>No more worries about </a:t>
            </a:r>
            <a:r>
              <a:rPr kumimoji="0" lang="en-US" sz="1700" b="0" i="0" u="none" strike="noStrike" kern="1200" cap="none" spc="0" normalizeH="0" baseline="0" noProof="0">
                <a:ln>
                  <a:noFill/>
                </a:ln>
                <a:solidFill>
                  <a:srgbClr val="000000">
                    <a:lumMod val="65000"/>
                    <a:lumOff val="35000"/>
                  </a:srgbClr>
                </a:solidFill>
                <a:effectLst/>
                <a:uLnTx/>
                <a:uFillTx/>
                <a:latin typeface="Segoe UI"/>
                <a:ea typeface="+mn-ea"/>
                <a:cs typeface="+mn-cs"/>
              </a:rPr>
              <a:t>capacity provisioning, scaling, or persistent connections</a:t>
            </a:r>
            <a:endParaRPr kumimoji="0" lang="en-US" sz="1700" b="0" i="0" u="none" strike="noStrike" kern="0" cap="none" spc="0" normalizeH="0" baseline="0" noProof="0">
              <a:ln>
                <a:noFill/>
              </a:ln>
              <a:solidFill>
                <a:srgbClr val="000000">
                  <a:lumMod val="65000"/>
                  <a:lumOff val="35000"/>
                </a:srgbClr>
              </a:solidFill>
              <a:effectLst/>
              <a:uLnTx/>
              <a:uFillTx/>
              <a:latin typeface="Segoe UI"/>
              <a:ea typeface="+mn-ea"/>
              <a:cs typeface="Segoe UI" panose="020B0502040204020203" pitchFamily="34" charset="0"/>
            </a:endParaRPr>
          </a:p>
        </p:txBody>
      </p:sp>
      <p:grpSp>
        <p:nvGrpSpPr>
          <p:cNvPr id="7" name="Group 6">
            <a:extLst>
              <a:ext uri="{FF2B5EF4-FFF2-40B4-BE49-F238E27FC236}">
                <a16:creationId xmlns:a16="http://schemas.microsoft.com/office/drawing/2014/main" id="{923B772A-B98B-44D2-8A7A-87D76A5E893B}"/>
              </a:ext>
            </a:extLst>
          </p:cNvPr>
          <p:cNvGrpSpPr/>
          <p:nvPr/>
        </p:nvGrpSpPr>
        <p:grpSpPr>
          <a:xfrm>
            <a:off x="513396" y="2374469"/>
            <a:ext cx="1188720" cy="1188720"/>
            <a:chOff x="5457203" y="2847847"/>
            <a:chExt cx="1188720" cy="1188720"/>
          </a:xfrm>
        </p:grpSpPr>
        <p:sp>
          <p:nvSpPr>
            <p:cNvPr id="8" name="Oval 7">
              <a:extLst>
                <a:ext uri="{FF2B5EF4-FFF2-40B4-BE49-F238E27FC236}">
                  <a16:creationId xmlns:a16="http://schemas.microsoft.com/office/drawing/2014/main" id="{6F6D6571-D539-46A4-A2FB-2A845FCFD525}"/>
                </a:ext>
              </a:extLst>
            </p:cNvPr>
            <p:cNvSpPr/>
            <p:nvPr/>
          </p:nvSpPr>
          <p:spPr>
            <a:xfrm>
              <a:off x="5457203" y="2847847"/>
              <a:ext cx="1188720" cy="1188720"/>
            </a:xfrm>
            <a:prstGeom prst="ellipse">
              <a:avLst/>
            </a:prstGeom>
            <a:no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4D458EF3-57F4-4D6F-80B1-99DDD6D3CA99}"/>
                </a:ext>
              </a:extLst>
            </p:cNvPr>
            <p:cNvGrpSpPr/>
            <p:nvPr/>
          </p:nvGrpSpPr>
          <p:grpSpPr>
            <a:xfrm>
              <a:off x="5681258" y="3062959"/>
              <a:ext cx="740611" cy="670311"/>
              <a:chOff x="925504" y="5649085"/>
              <a:chExt cx="632624" cy="572574"/>
            </a:xfrm>
          </p:grpSpPr>
          <p:sp>
            <p:nvSpPr>
              <p:cNvPr id="10" name="Freeform 25">
                <a:extLst>
                  <a:ext uri="{FF2B5EF4-FFF2-40B4-BE49-F238E27FC236}">
                    <a16:creationId xmlns:a16="http://schemas.microsoft.com/office/drawing/2014/main" id="{9FAC9B3E-50C7-40E8-A95E-14E8F6462B31}"/>
                  </a:ext>
                </a:extLst>
              </p:cNvPr>
              <p:cNvSpPr>
                <a:spLocks noEditPoints="1"/>
              </p:cNvSpPr>
              <p:nvPr/>
            </p:nvSpPr>
            <p:spPr bwMode="black">
              <a:xfrm>
                <a:off x="925504" y="5682997"/>
                <a:ext cx="632624" cy="53866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0078D7"/>
              </a:solidFill>
              <a:ln>
                <a:noFill/>
              </a:ln>
            </p:spPr>
            <p:txBody>
              <a:bodyPr vert="horz" wrap="square" lIns="82305" tIns="41153" rIns="82305" bIns="4115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Pro" pitchFamily="34" charset="0"/>
                  <a:ea typeface="+mn-ea"/>
                  <a:cs typeface="+mn-cs"/>
                </a:endParaRPr>
              </a:p>
            </p:txBody>
          </p:sp>
          <p:sp>
            <p:nvSpPr>
              <p:cNvPr id="11" name="Rectangle 10">
                <a:extLst>
                  <a:ext uri="{FF2B5EF4-FFF2-40B4-BE49-F238E27FC236}">
                    <a16:creationId xmlns:a16="http://schemas.microsoft.com/office/drawing/2014/main" id="{9CB23F71-AD9C-4E89-B55C-A510641EC34C}"/>
                  </a:ext>
                </a:extLst>
              </p:cNvPr>
              <p:cNvSpPr/>
              <p:nvPr/>
            </p:nvSpPr>
            <p:spPr>
              <a:xfrm>
                <a:off x="1060255" y="5649085"/>
                <a:ext cx="460005" cy="36463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1">
                <a:extLst>
                  <a:ext uri="{FF2B5EF4-FFF2-40B4-BE49-F238E27FC236}">
                    <a16:creationId xmlns:a16="http://schemas.microsoft.com/office/drawing/2014/main" id="{15A9B56B-FB56-4811-85C3-546E1BDBED3B}"/>
                  </a:ext>
                </a:extLst>
              </p:cNvPr>
              <p:cNvSpPr>
                <a:spLocks noChangeAspect="1"/>
              </p:cNvSpPr>
              <p:nvPr/>
            </p:nvSpPr>
            <p:spPr bwMode="black">
              <a:xfrm>
                <a:off x="1194117" y="5759983"/>
                <a:ext cx="342871" cy="221460"/>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sp>
        <p:nvSpPr>
          <p:cNvPr id="35" name="Rectangle 34">
            <a:extLst>
              <a:ext uri="{FF2B5EF4-FFF2-40B4-BE49-F238E27FC236}">
                <a16:creationId xmlns:a16="http://schemas.microsoft.com/office/drawing/2014/main" id="{4C048FE3-8C57-49FC-BA7B-22C71EE1D52A}"/>
              </a:ext>
            </a:extLst>
          </p:cNvPr>
          <p:cNvSpPr/>
          <p:nvPr/>
        </p:nvSpPr>
        <p:spPr>
          <a:xfrm>
            <a:off x="1858827" y="4746341"/>
            <a:ext cx="4388038" cy="877163"/>
          </a:xfrm>
          <a:prstGeom prst="rect">
            <a:avLst/>
          </a:prstGeom>
        </p:spPr>
        <p:txBody>
          <a:bodyPr wrap="square">
            <a:spAutoFit/>
          </a:bodyPr>
          <a:lstStyle/>
          <a:p>
            <a:pPr marL="0" marR="0" lvl="0" indent="0" algn="l" defTabSz="932574" rtl="0" eaLnBrk="1" fontAlgn="auto" latinLnBrk="0" hangingPunct="1">
              <a:lnSpc>
                <a:spcPct val="100000"/>
              </a:lnSpc>
              <a:spcBef>
                <a:spcPts val="300"/>
              </a:spcBef>
              <a:spcAft>
                <a:spcPts val="2400"/>
              </a:spcAft>
              <a:buClrTx/>
              <a:buSzTx/>
              <a:buFontTx/>
              <a:buNone/>
              <a:tabLst/>
              <a:defRPr/>
            </a:pPr>
            <a:r>
              <a:rPr kumimoji="0" lang="en-US" sz="1700" b="0" i="0" u="none" strike="noStrike" kern="1200" cap="none" spc="0" normalizeH="0" baseline="0" noProof="0">
                <a:ln>
                  <a:noFill/>
                </a:ln>
                <a:solidFill>
                  <a:srgbClr val="000000">
                    <a:lumMod val="65000"/>
                    <a:lumOff val="35000"/>
                  </a:srgbClr>
                </a:solidFill>
                <a:effectLst/>
                <a:uLnTx/>
                <a:uFillTx/>
                <a:latin typeface="Segoe UI"/>
                <a:ea typeface="+mn-ea"/>
                <a:cs typeface="+mn-cs"/>
              </a:rPr>
              <a:t>Use ASP.NET Core </a:t>
            </a:r>
            <a:r>
              <a:rPr kumimoji="0" lang="en-US" sz="1700" b="0" i="0" u="none" strike="noStrike" kern="1200" cap="none" spc="0" normalizeH="0" baseline="0" noProof="0" err="1">
                <a:ln>
                  <a:noFill/>
                </a:ln>
                <a:solidFill>
                  <a:srgbClr val="000000">
                    <a:lumMod val="65000"/>
                    <a:lumOff val="35000"/>
                  </a:srgbClr>
                </a:solidFill>
                <a:effectLst/>
                <a:uLnTx/>
                <a:uFillTx/>
                <a:latin typeface="Segoe UI"/>
                <a:ea typeface="+mn-ea"/>
                <a:cs typeface="+mn-cs"/>
              </a:rPr>
              <a:t>SignalR</a:t>
            </a:r>
            <a:r>
              <a:rPr kumimoji="0" lang="en-US" sz="1700" b="0" i="0" u="none" strike="noStrike" kern="1200" cap="none" spc="0" normalizeH="0" baseline="0" noProof="0">
                <a:ln>
                  <a:noFill/>
                </a:ln>
                <a:solidFill>
                  <a:srgbClr val="000000">
                    <a:lumMod val="65000"/>
                    <a:lumOff val="35000"/>
                  </a:srgbClr>
                </a:solidFill>
                <a:effectLst/>
                <a:uLnTx/>
                <a:uFillTx/>
                <a:latin typeface="Segoe UI"/>
                <a:ea typeface="+mn-ea"/>
                <a:cs typeface="+mn-cs"/>
              </a:rPr>
              <a:t> to build real-time experiences such as chat, stock tickers, live dashboards, and instant broadcasting</a:t>
            </a:r>
          </a:p>
        </p:txBody>
      </p:sp>
      <p:grpSp>
        <p:nvGrpSpPr>
          <p:cNvPr id="16" name="Group 15">
            <a:extLst>
              <a:ext uri="{FF2B5EF4-FFF2-40B4-BE49-F238E27FC236}">
                <a16:creationId xmlns:a16="http://schemas.microsoft.com/office/drawing/2014/main" id="{F60FD2A6-4FEE-4A05-8D40-A208F0511F0B}"/>
              </a:ext>
            </a:extLst>
          </p:cNvPr>
          <p:cNvGrpSpPr/>
          <p:nvPr/>
        </p:nvGrpSpPr>
        <p:grpSpPr>
          <a:xfrm>
            <a:off x="848527" y="4676050"/>
            <a:ext cx="518458" cy="424731"/>
            <a:chOff x="1200453" y="4307032"/>
            <a:chExt cx="421817" cy="331969"/>
          </a:xfrm>
        </p:grpSpPr>
        <p:sp>
          <p:nvSpPr>
            <p:cNvPr id="17" name="TextBox 16">
              <a:extLst>
                <a:ext uri="{FF2B5EF4-FFF2-40B4-BE49-F238E27FC236}">
                  <a16:creationId xmlns:a16="http://schemas.microsoft.com/office/drawing/2014/main" id="{96E5C1AA-95F0-4146-9D69-520FA80B5C88}"/>
                </a:ext>
              </a:extLst>
            </p:cNvPr>
            <p:cNvSpPr txBox="1"/>
            <p:nvPr/>
          </p:nvSpPr>
          <p:spPr>
            <a:xfrm>
              <a:off x="1239230" y="4359730"/>
              <a:ext cx="344265" cy="156363"/>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78D7"/>
                  </a:solidFill>
                  <a:effectLst/>
                  <a:uLnTx/>
                  <a:uFillTx/>
                  <a:latin typeface="Showcard Gothic" panose="04020904020102020604" pitchFamily="82" charset="0"/>
                  <a:ea typeface="+mn-ea"/>
                  <a:cs typeface="Shruti" panose="020B0502040204020203" pitchFamily="34" charset="0"/>
                </a:rPr>
                <a:t>&lt;/&gt;</a:t>
              </a:r>
            </a:p>
          </p:txBody>
        </p:sp>
        <p:sp>
          <p:nvSpPr>
            <p:cNvPr id="18" name="Freeform 127">
              <a:extLst>
                <a:ext uri="{FF2B5EF4-FFF2-40B4-BE49-F238E27FC236}">
                  <a16:creationId xmlns:a16="http://schemas.microsoft.com/office/drawing/2014/main" id="{47D5FED8-5334-44F7-AEE6-9CE3811D8082}"/>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F91135DA-CC5D-4810-ADD8-8F41144E9619}"/>
              </a:ext>
            </a:extLst>
          </p:cNvPr>
          <p:cNvSpPr/>
          <p:nvPr/>
        </p:nvSpPr>
        <p:spPr>
          <a:xfrm>
            <a:off x="513396" y="4294055"/>
            <a:ext cx="1188720" cy="1188720"/>
          </a:xfrm>
          <a:prstGeom prst="ellipse">
            <a:avLst/>
          </a:prstGeom>
          <a:no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2BF3ABC-3EDC-419D-B57F-E61A927AF295}"/>
              </a:ext>
            </a:extLst>
          </p:cNvPr>
          <p:cNvSpPr/>
          <p:nvPr/>
        </p:nvSpPr>
        <p:spPr>
          <a:xfrm>
            <a:off x="1858827" y="4269776"/>
            <a:ext cx="4388038" cy="38318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rPr>
              <a:t>Native </a:t>
            </a:r>
            <a:r>
              <a:rPr kumimoji="0" lang="en-US" sz="2100" b="0" i="0" u="none" strike="noStrike" kern="1200" cap="none" spc="0" normalizeH="0" baseline="0" noProof="0" err="1">
                <a:ln>
                  <a:noFill/>
                </a:ln>
                <a:solidFill>
                  <a:srgbClr val="0078D7"/>
                </a:solidFill>
                <a:effectLst/>
                <a:uLnTx/>
                <a:uFillTx/>
                <a:latin typeface="Segoe UI"/>
                <a:ea typeface="+mn-ea"/>
                <a:cs typeface="Segoe UI Semilight" panose="020B0402040204020203" pitchFamily="34" charset="0"/>
              </a:rPr>
              <a:t>SignalR</a:t>
            </a:r>
            <a:r>
              <a:rPr kumimoji="0" lang="en-US" sz="21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rPr>
              <a:t> development</a:t>
            </a:r>
          </a:p>
        </p:txBody>
      </p:sp>
      <p:sp>
        <p:nvSpPr>
          <p:cNvPr id="37" name="Freeform: Shape 36">
            <a:extLst>
              <a:ext uri="{FF2B5EF4-FFF2-40B4-BE49-F238E27FC236}">
                <a16:creationId xmlns:a16="http://schemas.microsoft.com/office/drawing/2014/main" id="{DE6DE24A-A715-43B2-9A92-F981F87E012F}"/>
              </a:ext>
            </a:extLst>
          </p:cNvPr>
          <p:cNvSpPr/>
          <p:nvPr/>
        </p:nvSpPr>
        <p:spPr>
          <a:xfrm>
            <a:off x="8963247" y="332171"/>
            <a:ext cx="1646628" cy="1624948"/>
          </a:xfrm>
          <a:custGeom>
            <a:avLst/>
            <a:gdLst>
              <a:gd name="connsiteX0" fmla="*/ 1787857 w 3575714"/>
              <a:gd name="connsiteY0" fmla="*/ 0 h 3575714"/>
              <a:gd name="connsiteX1" fmla="*/ 3575714 w 3575714"/>
              <a:gd name="connsiteY1" fmla="*/ 1787857 h 3575714"/>
              <a:gd name="connsiteX2" fmla="*/ 2925100 w 3575714"/>
              <a:gd name="connsiteY2" fmla="*/ 3167455 h 3575714"/>
              <a:gd name="connsiteX3" fmla="*/ 2813407 w 3575714"/>
              <a:gd name="connsiteY3" fmla="*/ 3250977 h 3575714"/>
              <a:gd name="connsiteX4" fmla="*/ 2166450 w 3575714"/>
              <a:gd name="connsiteY4" fmla="*/ 2605650 h 3575714"/>
              <a:gd name="connsiteX5" fmla="*/ 2234550 w 3575714"/>
              <a:gd name="connsiteY5" fmla="*/ 2599092 h 3575714"/>
              <a:gd name="connsiteX6" fmla="*/ 2922894 w 3575714"/>
              <a:gd name="connsiteY6" fmla="*/ 1792406 h 3575714"/>
              <a:gd name="connsiteX7" fmla="*/ 2234550 w 3575714"/>
              <a:gd name="connsiteY7" fmla="*/ 985720 h 3575714"/>
              <a:gd name="connsiteX8" fmla="*/ 2182203 w 3575714"/>
              <a:gd name="connsiteY8" fmla="*/ 978089 h 3575714"/>
              <a:gd name="connsiteX9" fmla="*/ 2114336 w 3575714"/>
              <a:gd name="connsiteY9" fmla="*/ 978089 h 3575714"/>
              <a:gd name="connsiteX10" fmla="*/ 1936191 w 3575714"/>
              <a:gd name="connsiteY10" fmla="*/ 978089 h 3575714"/>
              <a:gd name="connsiteX11" fmla="*/ 1456523 w 3575714"/>
              <a:gd name="connsiteY11" fmla="*/ 978089 h 3575714"/>
              <a:gd name="connsiteX12" fmla="*/ 1456523 w 3575714"/>
              <a:gd name="connsiteY12" fmla="*/ 663536 h 3575714"/>
              <a:gd name="connsiteX13" fmla="*/ 1136422 w 3575714"/>
              <a:gd name="connsiteY13" fmla="*/ 978089 h 3575714"/>
              <a:gd name="connsiteX14" fmla="*/ 1135807 w 3575714"/>
              <a:gd name="connsiteY14" fmla="*/ 978089 h 3575714"/>
              <a:gd name="connsiteX15" fmla="*/ 647534 w 3575714"/>
              <a:gd name="connsiteY15" fmla="*/ 1466362 h 3575714"/>
              <a:gd name="connsiteX16" fmla="*/ 2114336 w 3575714"/>
              <a:gd name="connsiteY16" fmla="*/ 1466362 h 3575714"/>
              <a:gd name="connsiteX17" fmla="*/ 2114336 w 3575714"/>
              <a:gd name="connsiteY17" fmla="*/ 1465899 h 3575714"/>
              <a:gd name="connsiteX18" fmla="*/ 2170041 w 3575714"/>
              <a:gd name="connsiteY18" fmla="*/ 1471515 h 3575714"/>
              <a:gd name="connsiteX19" fmla="*/ 2431575 w 3575714"/>
              <a:gd name="connsiteY19" fmla="*/ 1792406 h 3575714"/>
              <a:gd name="connsiteX20" fmla="*/ 2104029 w 3575714"/>
              <a:gd name="connsiteY20" fmla="*/ 2119952 h 3575714"/>
              <a:gd name="connsiteX21" fmla="*/ 1680331 w 3575714"/>
              <a:gd name="connsiteY21" fmla="*/ 2119952 h 3575714"/>
              <a:gd name="connsiteX22" fmla="*/ 1468804 w 3575714"/>
              <a:gd name="connsiteY22" fmla="*/ 2616480 h 3575714"/>
              <a:gd name="connsiteX23" fmla="*/ 2341728 w 3575714"/>
              <a:gd name="connsiteY23" fmla="*/ 3487204 h 3575714"/>
              <a:gd name="connsiteX24" fmla="*/ 2319511 w 3575714"/>
              <a:gd name="connsiteY24" fmla="*/ 3495336 h 3575714"/>
              <a:gd name="connsiteX25" fmla="*/ 1787857 w 3575714"/>
              <a:gd name="connsiteY25" fmla="*/ 3575714 h 3575714"/>
              <a:gd name="connsiteX26" fmla="*/ 0 w 3575714"/>
              <a:gd name="connsiteY26" fmla="*/ 1787857 h 3575714"/>
              <a:gd name="connsiteX27" fmla="*/ 1787857 w 3575714"/>
              <a:gd name="connsiteY27" fmla="*/ 0 h 357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575714" h="3575714">
                <a:moveTo>
                  <a:pt x="1787857" y="0"/>
                </a:moveTo>
                <a:cubicBezTo>
                  <a:pt x="2775263" y="0"/>
                  <a:pt x="3575714" y="800451"/>
                  <a:pt x="3575714" y="1787857"/>
                </a:cubicBezTo>
                <a:cubicBezTo>
                  <a:pt x="3575714" y="2343273"/>
                  <a:pt x="3322447" y="2839535"/>
                  <a:pt x="2925100" y="3167455"/>
                </a:cubicBezTo>
                <a:lnTo>
                  <a:pt x="2813407" y="3250977"/>
                </a:lnTo>
                <a:lnTo>
                  <a:pt x="2166450" y="2605650"/>
                </a:lnTo>
                <a:lnTo>
                  <a:pt x="2234550" y="2599092"/>
                </a:lnTo>
                <a:cubicBezTo>
                  <a:pt x="2627388" y="2522312"/>
                  <a:pt x="2922894" y="2190321"/>
                  <a:pt x="2922894" y="1792406"/>
                </a:cubicBezTo>
                <a:cubicBezTo>
                  <a:pt x="2922894" y="1394491"/>
                  <a:pt x="2627388" y="1062500"/>
                  <a:pt x="2234550" y="985720"/>
                </a:cubicBezTo>
                <a:lnTo>
                  <a:pt x="2182203" y="978089"/>
                </a:lnTo>
                <a:lnTo>
                  <a:pt x="2114336" y="978089"/>
                </a:lnTo>
                <a:lnTo>
                  <a:pt x="1936191" y="978089"/>
                </a:lnTo>
                <a:lnTo>
                  <a:pt x="1456523" y="978089"/>
                </a:lnTo>
                <a:lnTo>
                  <a:pt x="1456523" y="663536"/>
                </a:lnTo>
                <a:lnTo>
                  <a:pt x="1136422" y="978089"/>
                </a:lnTo>
                <a:lnTo>
                  <a:pt x="1135807" y="978089"/>
                </a:lnTo>
                <a:lnTo>
                  <a:pt x="647534" y="1466362"/>
                </a:lnTo>
                <a:lnTo>
                  <a:pt x="2114336" y="1466362"/>
                </a:lnTo>
                <a:lnTo>
                  <a:pt x="2114336" y="1465899"/>
                </a:lnTo>
                <a:lnTo>
                  <a:pt x="2170041" y="1471515"/>
                </a:lnTo>
                <a:cubicBezTo>
                  <a:pt x="2319299" y="1502057"/>
                  <a:pt x="2431575" y="1634120"/>
                  <a:pt x="2431575" y="1792406"/>
                </a:cubicBezTo>
                <a:cubicBezTo>
                  <a:pt x="2431575" y="1973305"/>
                  <a:pt x="2284928" y="2119952"/>
                  <a:pt x="2104029" y="2119952"/>
                </a:cubicBezTo>
                <a:lnTo>
                  <a:pt x="1680331" y="2119952"/>
                </a:lnTo>
                <a:lnTo>
                  <a:pt x="1468804" y="2616480"/>
                </a:lnTo>
                <a:lnTo>
                  <a:pt x="2341728" y="3487204"/>
                </a:lnTo>
                <a:lnTo>
                  <a:pt x="2319511" y="3495336"/>
                </a:lnTo>
                <a:cubicBezTo>
                  <a:pt x="2151562" y="3547573"/>
                  <a:pt x="1972996" y="3575714"/>
                  <a:pt x="1787857" y="3575714"/>
                </a:cubicBezTo>
                <a:cubicBezTo>
                  <a:pt x="800451" y="3575714"/>
                  <a:pt x="0" y="2775263"/>
                  <a:pt x="0" y="1787857"/>
                </a:cubicBezTo>
                <a:cubicBezTo>
                  <a:pt x="0" y="800451"/>
                  <a:pt x="800451" y="0"/>
                  <a:pt x="1787857" y="0"/>
                </a:cubicBezTo>
                <a:close/>
              </a:path>
            </a:pathLst>
          </a:custGeom>
          <a:solidFill>
            <a:srgbClr val="00A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AAC7C116-C84D-4D4E-BD0F-B6526D97FDB6}"/>
              </a:ext>
            </a:extLst>
          </p:cNvPr>
          <p:cNvGrpSpPr/>
          <p:nvPr/>
        </p:nvGrpSpPr>
        <p:grpSpPr>
          <a:xfrm>
            <a:off x="7339643" y="2375656"/>
            <a:ext cx="4717312" cy="3247848"/>
            <a:chOff x="7341446" y="2619068"/>
            <a:chExt cx="4717312" cy="3247848"/>
          </a:xfrm>
        </p:grpSpPr>
        <p:sp>
          <p:nvSpPr>
            <p:cNvPr id="15" name="Rectangle 14">
              <a:extLst>
                <a:ext uri="{FF2B5EF4-FFF2-40B4-BE49-F238E27FC236}">
                  <a16:creationId xmlns:a16="http://schemas.microsoft.com/office/drawing/2014/main" id="{6D100AE7-10CA-4C0E-B5B9-0078119C4A67}"/>
                </a:ext>
              </a:extLst>
            </p:cNvPr>
            <p:cNvSpPr/>
            <p:nvPr/>
          </p:nvSpPr>
          <p:spPr bwMode="auto">
            <a:xfrm>
              <a:off x="7341446" y="2619068"/>
              <a:ext cx="4717312" cy="3247848"/>
            </a:xfrm>
            <a:prstGeom prst="rect">
              <a:avLst/>
            </a:prstGeom>
            <a:solidFill>
              <a:schemeClr val="bg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FD48CD8D-39B6-41DD-BD07-14AB61A3D081}"/>
                </a:ext>
              </a:extLst>
            </p:cNvPr>
            <p:cNvSpPr/>
            <p:nvPr/>
          </p:nvSpPr>
          <p:spPr>
            <a:xfrm>
              <a:off x="7549646" y="2839359"/>
              <a:ext cx="4473826" cy="1477328"/>
            </a:xfrm>
            <a:prstGeom prst="rect">
              <a:avLst/>
            </a:prstGeom>
          </p:spPr>
          <p:txBody>
            <a:bodyPr wrap="square">
              <a:spAutoFit/>
            </a:bodyPr>
            <a:lstStyle/>
            <a:p>
              <a:r>
                <a:rPr lang="en-US">
                  <a:solidFill>
                    <a:srgbClr val="0078D7"/>
                  </a:solidFill>
                  <a:latin typeface="SegoeUI"/>
                </a:rPr>
                <a:t>“By using Azure </a:t>
              </a:r>
              <a:r>
                <a:rPr lang="en-US" err="1">
                  <a:solidFill>
                    <a:srgbClr val="0078D7"/>
                  </a:solidFill>
                  <a:latin typeface="SegoeUI"/>
                </a:rPr>
                <a:t>SignalR</a:t>
              </a:r>
              <a:r>
                <a:rPr lang="en-US">
                  <a:solidFill>
                    <a:srgbClr val="0078D7"/>
                  </a:solidFill>
                  <a:latin typeface="SegoeUI"/>
                </a:rPr>
                <a:t> Service, we gain the best practices of built-in security and scalability—a comfort for our clients and a huge win for us.” </a:t>
              </a:r>
              <a:br>
                <a:rPr lang="en-US">
                  <a:solidFill>
                    <a:srgbClr val="0078D7"/>
                  </a:solidFill>
                  <a:latin typeface="SegoeUI"/>
                </a:rPr>
              </a:br>
              <a:r>
                <a:rPr lang="en-US">
                  <a:solidFill>
                    <a:srgbClr val="0078D7"/>
                  </a:solidFill>
                  <a:latin typeface="SegoeUI"/>
                </a:rPr>
                <a:t>- </a:t>
              </a:r>
              <a:r>
                <a:rPr lang="en-US" sz="1400" i="1">
                  <a:solidFill>
                    <a:srgbClr val="0078D7"/>
                  </a:solidFill>
                  <a:latin typeface="SegoeUI"/>
                </a:rPr>
                <a:t>Lars </a:t>
              </a:r>
              <a:r>
                <a:rPr lang="en-US" sz="1400" i="1" err="1">
                  <a:solidFill>
                    <a:srgbClr val="0078D7"/>
                  </a:solidFill>
                  <a:latin typeface="SegoeUI"/>
                </a:rPr>
                <a:t>Kemmann</a:t>
              </a:r>
              <a:r>
                <a:rPr lang="en-US" sz="1400" i="1">
                  <a:solidFill>
                    <a:srgbClr val="0078D7"/>
                  </a:solidFill>
                  <a:latin typeface="SegoeUI"/>
                </a:rPr>
                <a:t>: Solutions Architect, Netrix</a:t>
              </a:r>
              <a:endParaRPr lang="en-US" b="0" i="1" u="none" strike="noStrike">
                <a:solidFill>
                  <a:srgbClr val="0078D7"/>
                </a:solidFill>
                <a:effectLst/>
                <a:latin typeface="SegoeUI"/>
              </a:endParaRPr>
            </a:p>
          </p:txBody>
        </p:sp>
        <p:pic>
          <p:nvPicPr>
            <p:cNvPr id="14" name="Picture 13" descr="A picture containing clipart&#10;&#10;Description generated with high confidence">
              <a:extLst>
                <a:ext uri="{FF2B5EF4-FFF2-40B4-BE49-F238E27FC236}">
                  <a16:creationId xmlns:a16="http://schemas.microsoft.com/office/drawing/2014/main" id="{5321BB46-0E59-48F2-A853-42346DF4D4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0488" y="4558445"/>
              <a:ext cx="1292143" cy="964286"/>
            </a:xfrm>
            <a:prstGeom prst="rect">
              <a:avLst/>
            </a:prstGeom>
          </p:spPr>
        </p:pic>
      </p:grpSp>
    </p:spTree>
    <p:extLst>
      <p:ext uri="{BB962C8B-B14F-4D97-AF65-F5344CB8AC3E}">
        <p14:creationId xmlns:p14="http://schemas.microsoft.com/office/powerpoint/2010/main" val="17776095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087FA18-8209-4BA2-BB8F-73FEB59F0F18}"/>
              </a:ext>
            </a:extLst>
          </p:cNvPr>
          <p:cNvSpPr txBox="1">
            <a:spLocks/>
          </p:cNvSpPr>
          <p:nvPr/>
        </p:nvSpPr>
        <p:spPr>
          <a:xfrm>
            <a:off x="4095750" y="1150947"/>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50">
              <a:lnSpc>
                <a:spcPct val="100000"/>
              </a:lnSpc>
              <a:buSzTx/>
              <a:defRPr/>
            </a:pPr>
            <a:r>
              <a:rPr lang="en-US" sz="2399" kern="0">
                <a:ln w="3175">
                  <a:noFill/>
                </a:ln>
                <a:solidFill>
                  <a:schemeClr val="tx2"/>
                </a:solidFill>
                <a:latin typeface="+mj-lt"/>
                <a:cs typeface="Segoe UI Light" panose="020B0502040204020203" pitchFamily="34" charset="0"/>
              </a:rPr>
              <a:t>Accelerate your</a:t>
            </a:r>
          </a:p>
        </p:txBody>
      </p:sp>
      <p:cxnSp>
        <p:nvCxnSpPr>
          <p:cNvPr id="8" name="Straight Connector 7">
            <a:extLst>
              <a:ext uri="{FF2B5EF4-FFF2-40B4-BE49-F238E27FC236}">
                <a16:creationId xmlns:a16="http://schemas.microsoft.com/office/drawing/2014/main" id="{BC2B63E8-5C63-43D9-87F1-7C7E56CACCFA}"/>
              </a:ext>
            </a:extLst>
          </p:cNvPr>
          <p:cNvCxnSpPr/>
          <p:nvPr/>
        </p:nvCxnSpPr>
        <p:spPr>
          <a:xfrm>
            <a:off x="2956639" y="1150947"/>
            <a:ext cx="6351750" cy="0"/>
          </a:xfrm>
          <a:prstGeom prst="line">
            <a:avLst/>
          </a:prstGeom>
          <a:noFill/>
          <a:ln w="9525" cap="flat" cmpd="sng" algn="ctr">
            <a:solidFill>
              <a:schemeClr val="tx2"/>
            </a:solidFill>
            <a:prstDash val="solid"/>
            <a:headEnd type="none"/>
            <a:tailEnd type="none"/>
          </a:ln>
          <a:effectLst/>
        </p:spPr>
      </p:cxnSp>
      <p:pic>
        <p:nvPicPr>
          <p:cNvPr id="9" name="Picture 8">
            <a:extLst>
              <a:ext uri="{FF2B5EF4-FFF2-40B4-BE49-F238E27FC236}">
                <a16:creationId xmlns:a16="http://schemas.microsoft.com/office/drawing/2014/main" id="{99AC5D39-D144-49E0-B804-998109205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865" y="293222"/>
            <a:ext cx="3090744" cy="865569"/>
          </a:xfrm>
          <a:prstGeom prst="rect">
            <a:avLst/>
          </a:prstGeom>
        </p:spPr>
      </p:pic>
      <p:sp>
        <p:nvSpPr>
          <p:cNvPr id="12" name="Text Placeholder 4">
            <a:extLst>
              <a:ext uri="{FF2B5EF4-FFF2-40B4-BE49-F238E27FC236}">
                <a16:creationId xmlns:a16="http://schemas.microsoft.com/office/drawing/2014/main" id="{50F5C8BF-E32B-4D4A-A7F8-72579DD813C4}"/>
              </a:ext>
            </a:extLst>
          </p:cNvPr>
          <p:cNvSpPr txBox="1">
            <a:spLocks/>
          </p:cNvSpPr>
          <p:nvPr/>
        </p:nvSpPr>
        <p:spPr>
          <a:xfrm>
            <a:off x="6000750" y="1150946"/>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50">
              <a:lnSpc>
                <a:spcPct val="100000"/>
              </a:lnSpc>
              <a:buSzTx/>
              <a:defRPr/>
            </a:pPr>
            <a:r>
              <a:rPr lang="en-US" sz="2399" kern="0">
                <a:ln w="3175">
                  <a:noFill/>
                </a:ln>
                <a:solidFill>
                  <a:schemeClr val="tx2"/>
                </a:solidFill>
                <a:latin typeface="+mj-lt"/>
                <a:cs typeface="Segoe UI Light" panose="020B0502040204020203" pitchFamily="34" charset="0"/>
              </a:rPr>
              <a:t>development</a:t>
            </a:r>
          </a:p>
        </p:txBody>
      </p:sp>
      <p:sp>
        <p:nvSpPr>
          <p:cNvPr id="13" name="Text Placeholder 4">
            <a:extLst>
              <a:ext uri="{FF2B5EF4-FFF2-40B4-BE49-F238E27FC236}">
                <a16:creationId xmlns:a16="http://schemas.microsoft.com/office/drawing/2014/main" id="{DFAE29D2-B221-4A4B-9CE5-8B8301150D4F}"/>
              </a:ext>
            </a:extLst>
          </p:cNvPr>
          <p:cNvSpPr txBox="1">
            <a:spLocks/>
          </p:cNvSpPr>
          <p:nvPr/>
        </p:nvSpPr>
        <p:spPr>
          <a:xfrm>
            <a:off x="5120561" y="1158790"/>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50">
              <a:lnSpc>
                <a:spcPct val="100000"/>
              </a:lnSpc>
              <a:buSzTx/>
              <a:defRPr/>
            </a:pPr>
            <a:r>
              <a:rPr lang="en-US" sz="2399" kern="0">
                <a:ln w="3175">
                  <a:noFill/>
                </a:ln>
                <a:solidFill>
                  <a:schemeClr val="tx2"/>
                </a:solidFill>
              </a:rPr>
              <a:t>cloud</a:t>
            </a:r>
          </a:p>
        </p:txBody>
      </p:sp>
      <p:sp>
        <p:nvSpPr>
          <p:cNvPr id="37" name="TextBox 36">
            <a:extLst>
              <a:ext uri="{FF2B5EF4-FFF2-40B4-BE49-F238E27FC236}">
                <a16:creationId xmlns:a16="http://schemas.microsoft.com/office/drawing/2014/main" id="{068EF449-6B82-4043-AED0-1FD7863F0B0D}"/>
              </a:ext>
            </a:extLst>
          </p:cNvPr>
          <p:cNvSpPr txBox="1"/>
          <p:nvPr/>
        </p:nvSpPr>
        <p:spPr>
          <a:xfrm>
            <a:off x="1910986"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Connected Services</a:t>
            </a:r>
          </a:p>
          <a:p>
            <a:pPr lvl="0" algn="ctr" defTabSz="913950">
              <a:lnSpc>
                <a:spcPct val="90000"/>
              </a:lnSpc>
              <a:spcAft>
                <a:spcPts val="575"/>
              </a:spcAft>
              <a:defRPr/>
            </a:pPr>
            <a:r>
              <a:rPr lang="en-US" sz="1371">
                <a:solidFill>
                  <a:srgbClr val="1A1A1A"/>
                </a:solidFill>
                <a:latin typeface="Segoe UI" panose="020B0502040204020203" pitchFamily="34" charset="0"/>
                <a:cs typeface="Segoe UI" panose="020B0502040204020203" pitchFamily="34" charset="0"/>
              </a:rPr>
              <a:t>A new experience for easily discovering and extending your app with cloud services</a:t>
            </a:r>
          </a:p>
        </p:txBody>
      </p:sp>
      <p:sp>
        <p:nvSpPr>
          <p:cNvPr id="38" name="TextBox 37">
            <a:extLst>
              <a:ext uri="{FF2B5EF4-FFF2-40B4-BE49-F238E27FC236}">
                <a16:creationId xmlns:a16="http://schemas.microsoft.com/office/drawing/2014/main" id="{5F4265A4-E49D-4184-AF4F-DA769921BB58}"/>
              </a:ext>
            </a:extLst>
          </p:cNvPr>
          <p:cNvSpPr txBox="1"/>
          <p:nvPr/>
        </p:nvSpPr>
        <p:spPr>
          <a:xfrm>
            <a:off x="-118950" y="4026556"/>
            <a:ext cx="1926538" cy="1750439"/>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Seamless Azure Integration</a:t>
            </a:r>
          </a:p>
          <a:p>
            <a:pPr lvl="0" algn="ctr" defTabSz="913950">
              <a:lnSpc>
                <a:spcPct val="90000"/>
              </a:lnSpc>
              <a:spcAft>
                <a:spcPts val="575"/>
              </a:spcAft>
              <a:defRPr/>
            </a:pPr>
            <a:r>
              <a:rPr lang="en-US" sz="1371">
                <a:solidFill>
                  <a:srgbClr val="1A1A1A"/>
                </a:solidFill>
                <a:latin typeface="Segoe UI" panose="020B0502040204020203" pitchFamily="34" charset="0"/>
                <a:cs typeface="Segoe UI" panose="020B0502040204020203" pitchFamily="34" charset="0"/>
              </a:rPr>
              <a:t>Publish directly to Azure without leaving the IDE</a:t>
            </a:r>
          </a:p>
        </p:txBody>
      </p:sp>
      <p:sp>
        <p:nvSpPr>
          <p:cNvPr id="39" name="TextBox 38">
            <a:extLst>
              <a:ext uri="{FF2B5EF4-FFF2-40B4-BE49-F238E27FC236}">
                <a16:creationId xmlns:a16="http://schemas.microsoft.com/office/drawing/2014/main" id="{682DD656-D8D2-4332-8289-C0A314ED8D6F}"/>
              </a:ext>
            </a:extLst>
          </p:cNvPr>
          <p:cNvSpPr txBox="1"/>
          <p:nvPr/>
        </p:nvSpPr>
        <p:spPr>
          <a:xfrm>
            <a:off x="6159519" y="4026557"/>
            <a:ext cx="1942489" cy="213015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App Insights</a:t>
            </a:r>
            <a:r>
              <a:rPr kumimoji="0" lang="en-US" sz="1960" b="1" i="0" u="none" strike="noStrike" kern="1200" cap="none" spc="0" normalizeH="0" noProof="0">
                <a:ln>
                  <a:noFill/>
                </a:ln>
                <a:solidFill>
                  <a:srgbClr val="1A1A1A"/>
                </a:solidFill>
                <a:effectLst/>
                <a:uLnTx/>
                <a:uFillTx/>
                <a:latin typeface="Segoe UI" panose="020B0502040204020203" pitchFamily="34" charset="0"/>
                <a:ea typeface="+mn-ea"/>
                <a:cs typeface="Segoe UI" panose="020B0502040204020203" pitchFamily="34" charset="0"/>
              </a:rPr>
              <a:t> with Code Lens</a:t>
            </a:r>
            <a:endPar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lvl="0" algn="ctr" defTabSz="913950">
              <a:lnSpc>
                <a:spcPct val="90000"/>
              </a:lnSpc>
              <a:spcAft>
                <a:spcPts val="575"/>
              </a:spcAft>
              <a:defRPr/>
            </a:pPr>
            <a:r>
              <a:rPr lang="en-US" sz="1371">
                <a:solidFill>
                  <a:srgbClr val="1A1A1A"/>
                </a:solidFill>
                <a:latin typeface="Segoe UI" panose="020B0502040204020203" pitchFamily="34" charset="0"/>
                <a:cs typeface="Segoe UI" panose="020B0502040204020203" pitchFamily="34" charset="0"/>
              </a:rPr>
              <a:t>Get a 360° view of your app that includes availability, performance and user behavior</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0" name="TextBox 39">
            <a:extLst>
              <a:ext uri="{FF2B5EF4-FFF2-40B4-BE49-F238E27FC236}">
                <a16:creationId xmlns:a16="http://schemas.microsoft.com/office/drawing/2014/main" id="{81480B4C-0F27-4487-A5EB-B4E881FE5E38}"/>
              </a:ext>
            </a:extLst>
          </p:cNvPr>
          <p:cNvSpPr txBox="1"/>
          <p:nvPr/>
        </p:nvSpPr>
        <p:spPr>
          <a:xfrm>
            <a:off x="4108268" y="4026556"/>
            <a:ext cx="1926538" cy="233835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960" b="1">
                <a:solidFill>
                  <a:srgbClr val="1A1A1A"/>
                </a:solidFill>
                <a:latin typeface="Segoe UI" panose="020B0502040204020203" pitchFamily="34" charset="0"/>
                <a:cs typeface="Segoe UI" panose="020B0502040204020203" pitchFamily="34" charset="0"/>
              </a:rPr>
              <a:t>Container Tools</a:t>
            </a:r>
            <a:endPar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Quickly </a:t>
            </a:r>
            <a:r>
              <a:rPr lang="en-US" sz="1371">
                <a:solidFill>
                  <a:srgbClr val="1A1A1A"/>
                </a:solidFill>
                <a:latin typeface="Segoe UI" panose="020B0502040204020203" pitchFamily="34" charset="0"/>
                <a:cs typeface="Segoe UI" panose="020B0502040204020203" pitchFamily="34" charset="0"/>
              </a:rPr>
              <a:t>a</a:t>
            </a: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dd Docker compose and container orchestrator support to your apps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a:ln>
                <a:noFill/>
              </a:ln>
              <a:solidFill>
                <a:srgbClr val="1A1A1A"/>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FAB2C208-7DD0-498B-A7B3-019A241C3984}"/>
              </a:ext>
            </a:extLst>
          </p:cNvPr>
          <p:cNvSpPr txBox="1"/>
          <p:nvPr/>
        </p:nvSpPr>
        <p:spPr>
          <a:xfrm>
            <a:off x="10262024"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Snapshot Debugging</a:t>
            </a:r>
            <a:endParaRPr kumimoji="0" lang="en-US" sz="2306"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lvl="0" algn="ctr" defTabSz="895601">
              <a:lnSpc>
                <a:spcPct val="90000"/>
              </a:lnSpc>
              <a:spcAft>
                <a:spcPts val="588"/>
              </a:spcAft>
              <a:defRPr/>
            </a:pPr>
            <a:r>
              <a:rPr lang="en-US" sz="1371">
                <a:solidFill>
                  <a:srgbClr val="1A1A1A"/>
                </a:solidFill>
                <a:latin typeface="Segoe UI" panose="020B0502040204020203" pitchFamily="34" charset="0"/>
                <a:cs typeface="Segoe UI" panose="020B0502040204020203" pitchFamily="34" charset="0"/>
              </a:rPr>
              <a:t>Production debugging your cloud apps has never been so simple</a:t>
            </a:r>
          </a:p>
        </p:txBody>
      </p:sp>
      <p:sp>
        <p:nvSpPr>
          <p:cNvPr id="42" name="TextBox 41">
            <a:extLst>
              <a:ext uri="{FF2B5EF4-FFF2-40B4-BE49-F238E27FC236}">
                <a16:creationId xmlns:a16="http://schemas.microsoft.com/office/drawing/2014/main" id="{007AEA8F-7422-4814-A8D6-FD4DFBF74FFB}"/>
              </a:ext>
            </a:extLst>
          </p:cNvPr>
          <p:cNvSpPr txBox="1"/>
          <p:nvPr/>
        </p:nvSpPr>
        <p:spPr>
          <a:xfrm>
            <a:off x="8210772" y="4026557"/>
            <a:ext cx="1926538" cy="204853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Azure Functions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started quickly with serverless </a:t>
            </a:r>
            <a:r>
              <a:rPr kumimoji="0" lang="en-US" sz="1371" b="0" i="0" u="none" strike="noStrike" kern="1200" cap="none" spc="0" normalizeH="0" noProof="0">
                <a:ln>
                  <a:noFill/>
                </a:ln>
                <a:solidFill>
                  <a:srgbClr val="1A1A1A"/>
                </a:solidFill>
                <a:effectLst/>
                <a:uLnTx/>
                <a:uFillTx/>
                <a:latin typeface="Segoe UI" panose="020B0502040204020203" pitchFamily="34" charset="0"/>
                <a:ea typeface="+mn-ea"/>
                <a:cs typeface="Segoe UI" panose="020B0502040204020203" pitchFamily="34" charset="0"/>
              </a:rPr>
              <a:t>using templates and tools for development and debugging</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pic>
        <p:nvPicPr>
          <p:cNvPr id="61" name="Picture 60">
            <a:extLst>
              <a:ext uri="{FF2B5EF4-FFF2-40B4-BE49-F238E27FC236}">
                <a16:creationId xmlns:a16="http://schemas.microsoft.com/office/drawing/2014/main" id="{FDFF26AD-174E-47B1-8988-AABBB1AC6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693" y="2516287"/>
            <a:ext cx="2057013" cy="1252320"/>
          </a:xfrm>
          <a:prstGeom prst="rect">
            <a:avLst/>
          </a:prstGeom>
        </p:spPr>
      </p:pic>
      <p:pic>
        <p:nvPicPr>
          <p:cNvPr id="62" name="Picture 61">
            <a:extLst>
              <a:ext uri="{FF2B5EF4-FFF2-40B4-BE49-F238E27FC236}">
                <a16:creationId xmlns:a16="http://schemas.microsoft.com/office/drawing/2014/main" id="{B88A77A3-BB0E-42F1-9768-3CC561452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37" y="2431507"/>
            <a:ext cx="1589527" cy="1458378"/>
          </a:xfrm>
          <a:prstGeom prst="rect">
            <a:avLst/>
          </a:prstGeom>
        </p:spPr>
      </p:pic>
      <p:pic>
        <p:nvPicPr>
          <p:cNvPr id="63" name="Picture 62">
            <a:extLst>
              <a:ext uri="{FF2B5EF4-FFF2-40B4-BE49-F238E27FC236}">
                <a16:creationId xmlns:a16="http://schemas.microsoft.com/office/drawing/2014/main" id="{CB8F257A-0F49-44A9-87EA-95809D5CD9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7243" y="2431507"/>
            <a:ext cx="1851092" cy="1388990"/>
          </a:xfrm>
          <a:prstGeom prst="rect">
            <a:avLst/>
          </a:prstGeom>
        </p:spPr>
      </p:pic>
      <p:pic>
        <p:nvPicPr>
          <p:cNvPr id="64" name="Picture 63">
            <a:extLst>
              <a:ext uri="{FF2B5EF4-FFF2-40B4-BE49-F238E27FC236}">
                <a16:creationId xmlns:a16="http://schemas.microsoft.com/office/drawing/2014/main" id="{90B1D69D-7AFE-47AE-AFC8-EA2B5107BA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2297" y="2289925"/>
            <a:ext cx="1926538" cy="1672154"/>
          </a:xfrm>
          <a:prstGeom prst="rect">
            <a:avLst/>
          </a:prstGeom>
        </p:spPr>
      </p:pic>
      <p:pic>
        <p:nvPicPr>
          <p:cNvPr id="66" name="Picture 65">
            <a:extLst>
              <a:ext uri="{FF2B5EF4-FFF2-40B4-BE49-F238E27FC236}">
                <a16:creationId xmlns:a16="http://schemas.microsoft.com/office/drawing/2014/main" id="{F4F71EDC-003A-458D-B95B-62D550E5D9AC}"/>
              </a:ext>
            </a:extLst>
          </p:cNvPr>
          <p:cNvPicPr>
            <a:picLocks noChangeAspect="1"/>
          </p:cNvPicPr>
          <p:nvPr/>
        </p:nvPicPr>
        <p:blipFill>
          <a:blip r:embed="rId8"/>
          <a:stretch>
            <a:fillRect/>
          </a:stretch>
        </p:blipFill>
        <p:spPr>
          <a:xfrm>
            <a:off x="4058914" y="2337172"/>
            <a:ext cx="1926538" cy="1556623"/>
          </a:xfrm>
          <a:prstGeom prst="rect">
            <a:avLst/>
          </a:prstGeom>
        </p:spPr>
      </p:pic>
      <p:pic>
        <p:nvPicPr>
          <p:cNvPr id="67" name="Picture 66">
            <a:extLst>
              <a:ext uri="{FF2B5EF4-FFF2-40B4-BE49-F238E27FC236}">
                <a16:creationId xmlns:a16="http://schemas.microsoft.com/office/drawing/2014/main" id="{8A957AAA-96A4-4394-859E-A5A680A86953}"/>
              </a:ext>
            </a:extLst>
          </p:cNvPr>
          <p:cNvPicPr>
            <a:picLocks noChangeAspect="1"/>
          </p:cNvPicPr>
          <p:nvPr/>
        </p:nvPicPr>
        <p:blipFill>
          <a:blip r:embed="rId9"/>
          <a:stretch>
            <a:fillRect/>
          </a:stretch>
        </p:blipFill>
        <p:spPr>
          <a:xfrm>
            <a:off x="8260126" y="2464654"/>
            <a:ext cx="1783941" cy="1240589"/>
          </a:xfrm>
          <a:prstGeom prst="rect">
            <a:avLst/>
          </a:prstGeom>
        </p:spPr>
      </p:pic>
    </p:spTree>
    <p:extLst>
      <p:ext uri="{BB962C8B-B14F-4D97-AF65-F5344CB8AC3E}">
        <p14:creationId xmlns:p14="http://schemas.microsoft.com/office/powerpoint/2010/main" val="3085472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par>
                                <p:cTn id="10" presetID="53" presetClass="entr" presetSubtype="16"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animEffect transition="in" filter="fade">
                                      <p:cBhvr>
                                        <p:cTn id="19" dur="500"/>
                                        <p:tgtEl>
                                          <p:spTgt spid="66"/>
                                        </p:tgtEl>
                                      </p:cBhvr>
                                    </p:animEffect>
                                  </p:childTnLst>
                                </p:cTn>
                              </p:par>
                              <p:par>
                                <p:cTn id="20" presetID="53" presetClass="entr" presetSubtype="16"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53" presetClass="entr" presetSubtype="16"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ppt_w</p:attrName>
                                        </p:attrNameLst>
                                      </p:cBhvr>
                                      <p:tavLst>
                                        <p:tav tm="0">
                                          <p:val>
                                            <p:fltVal val="0"/>
                                          </p:val>
                                        </p:tav>
                                        <p:tav tm="100000">
                                          <p:val>
                                            <p:strVal val="#ppt_w"/>
                                          </p:val>
                                        </p:tav>
                                      </p:tavLst>
                                    </p:anim>
                                    <p:anim calcmode="lin" valueType="num">
                                      <p:cBhvr>
                                        <p:cTn id="28" dur="500" fill="hold"/>
                                        <p:tgtEl>
                                          <p:spTgt spid="67"/>
                                        </p:tgtEl>
                                        <p:attrNameLst>
                                          <p:attrName>ppt_h</p:attrName>
                                        </p:attrNameLst>
                                      </p:cBhvr>
                                      <p:tavLst>
                                        <p:tav tm="0">
                                          <p:val>
                                            <p:fltVal val="0"/>
                                          </p:val>
                                        </p:tav>
                                        <p:tav tm="100000">
                                          <p:val>
                                            <p:strVal val="#ppt_h"/>
                                          </p:val>
                                        </p:tav>
                                      </p:tavLst>
                                    </p:anim>
                                    <p:animEffect transition="in" filter="fade">
                                      <p:cBhvr>
                                        <p:cTn id="29" dur="500"/>
                                        <p:tgtEl>
                                          <p:spTgt spid="67"/>
                                        </p:tgtEl>
                                      </p:cBhvr>
                                    </p:animEffect>
                                  </p:childTnLst>
                                </p:cTn>
                              </p:par>
                              <p:par>
                                <p:cTn id="30" presetID="53" presetClass="entr" presetSubtype="16"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500" fill="hold"/>
                                        <p:tgtEl>
                                          <p:spTgt spid="64"/>
                                        </p:tgtEl>
                                        <p:attrNameLst>
                                          <p:attrName>ppt_w</p:attrName>
                                        </p:attrNameLst>
                                      </p:cBhvr>
                                      <p:tavLst>
                                        <p:tav tm="0">
                                          <p:val>
                                            <p:fltVal val="0"/>
                                          </p:val>
                                        </p:tav>
                                        <p:tav tm="100000">
                                          <p:val>
                                            <p:strVal val="#ppt_w"/>
                                          </p:val>
                                        </p:tav>
                                      </p:tavLst>
                                    </p:anim>
                                    <p:anim calcmode="lin" valueType="num">
                                      <p:cBhvr>
                                        <p:cTn id="33" dur="500" fill="hold"/>
                                        <p:tgtEl>
                                          <p:spTgt spid="64"/>
                                        </p:tgtEl>
                                        <p:attrNameLst>
                                          <p:attrName>ppt_h</p:attrName>
                                        </p:attrNameLst>
                                      </p:cBhvr>
                                      <p:tavLst>
                                        <p:tav tm="0">
                                          <p:val>
                                            <p:fltVal val="0"/>
                                          </p:val>
                                        </p:tav>
                                        <p:tav tm="100000">
                                          <p:val>
                                            <p:strVal val="#ppt_h"/>
                                          </p:val>
                                        </p:tav>
                                      </p:tavLst>
                                    </p:anim>
                                    <p:animEffect transition="in" filter="fade">
                                      <p:cBhvr>
                                        <p:cTn id="34" dur="500"/>
                                        <p:tgtEl>
                                          <p:spTgt spid="64"/>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anim calcmode="lin" valueType="num">
                                      <p:cBhvr>
                                        <p:cTn id="39" dur="500" fill="hold"/>
                                        <p:tgtEl>
                                          <p:spTgt spid="37"/>
                                        </p:tgtEl>
                                        <p:attrNameLst>
                                          <p:attrName>ppt_x</p:attrName>
                                        </p:attrNameLst>
                                      </p:cBhvr>
                                      <p:tavLst>
                                        <p:tav tm="0">
                                          <p:val>
                                            <p:strVal val="#ppt_x"/>
                                          </p:val>
                                        </p:tav>
                                        <p:tav tm="100000">
                                          <p:val>
                                            <p:strVal val="#ppt_x"/>
                                          </p:val>
                                        </p:tav>
                                      </p:tavLst>
                                    </p:anim>
                                    <p:anim calcmode="lin" valueType="num">
                                      <p:cBhvr>
                                        <p:cTn id="40" dur="500" fill="hold"/>
                                        <p:tgtEl>
                                          <p:spTgt spid="3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anim calcmode="lin" valueType="num">
                                      <p:cBhvr>
                                        <p:cTn id="44" dur="500" fill="hold"/>
                                        <p:tgtEl>
                                          <p:spTgt spid="38"/>
                                        </p:tgtEl>
                                        <p:attrNameLst>
                                          <p:attrName>ppt_x</p:attrName>
                                        </p:attrNameLst>
                                      </p:cBhvr>
                                      <p:tavLst>
                                        <p:tav tm="0">
                                          <p:val>
                                            <p:strVal val="#ppt_x"/>
                                          </p:val>
                                        </p:tav>
                                        <p:tav tm="100000">
                                          <p:val>
                                            <p:strVal val="#ppt_x"/>
                                          </p:val>
                                        </p:tav>
                                      </p:tavLst>
                                    </p:anim>
                                    <p:anim calcmode="lin" valueType="num">
                                      <p:cBhvr>
                                        <p:cTn id="45" dur="500" fill="hold"/>
                                        <p:tgtEl>
                                          <p:spTgt spid="3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anim calcmode="lin" valueType="num">
                                      <p:cBhvr>
                                        <p:cTn id="49" dur="500" fill="hold"/>
                                        <p:tgtEl>
                                          <p:spTgt spid="40"/>
                                        </p:tgtEl>
                                        <p:attrNameLst>
                                          <p:attrName>ppt_x</p:attrName>
                                        </p:attrNameLst>
                                      </p:cBhvr>
                                      <p:tavLst>
                                        <p:tav tm="0">
                                          <p:val>
                                            <p:strVal val="#ppt_x"/>
                                          </p:val>
                                        </p:tav>
                                        <p:tav tm="100000">
                                          <p:val>
                                            <p:strVal val="#ppt_x"/>
                                          </p:val>
                                        </p:tav>
                                      </p:tavLst>
                                    </p:anim>
                                    <p:anim calcmode="lin" valueType="num">
                                      <p:cBhvr>
                                        <p:cTn id="50" dur="500" fill="hold"/>
                                        <p:tgtEl>
                                          <p:spTgt spid="4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anim calcmode="lin" valueType="num">
                                      <p:cBhvr>
                                        <p:cTn id="54" dur="500" fill="hold"/>
                                        <p:tgtEl>
                                          <p:spTgt spid="39"/>
                                        </p:tgtEl>
                                        <p:attrNameLst>
                                          <p:attrName>ppt_x</p:attrName>
                                        </p:attrNameLst>
                                      </p:cBhvr>
                                      <p:tavLst>
                                        <p:tav tm="0">
                                          <p:val>
                                            <p:strVal val="#ppt_x"/>
                                          </p:val>
                                        </p:tav>
                                        <p:tav tm="100000">
                                          <p:val>
                                            <p:strVal val="#ppt_x"/>
                                          </p:val>
                                        </p:tav>
                                      </p:tavLst>
                                    </p:anim>
                                    <p:anim calcmode="lin" valueType="num">
                                      <p:cBhvr>
                                        <p:cTn id="55" dur="500" fill="hold"/>
                                        <p:tgtEl>
                                          <p:spTgt spid="3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anim calcmode="lin" valueType="num">
                                      <p:cBhvr>
                                        <p:cTn id="59" dur="500" fill="hold"/>
                                        <p:tgtEl>
                                          <p:spTgt spid="42"/>
                                        </p:tgtEl>
                                        <p:attrNameLst>
                                          <p:attrName>ppt_x</p:attrName>
                                        </p:attrNameLst>
                                      </p:cBhvr>
                                      <p:tavLst>
                                        <p:tav tm="0">
                                          <p:val>
                                            <p:strVal val="#ppt_x"/>
                                          </p:val>
                                        </p:tav>
                                        <p:tav tm="100000">
                                          <p:val>
                                            <p:strVal val="#ppt_x"/>
                                          </p:val>
                                        </p:tav>
                                      </p:tavLst>
                                    </p:anim>
                                    <p:anim calcmode="lin" valueType="num">
                                      <p:cBhvr>
                                        <p:cTn id="60" dur="500" fill="hold"/>
                                        <p:tgtEl>
                                          <p:spTgt spid="4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anim calcmode="lin" valueType="num">
                                      <p:cBhvr>
                                        <p:cTn id="64" dur="500" fill="hold"/>
                                        <p:tgtEl>
                                          <p:spTgt spid="41"/>
                                        </p:tgtEl>
                                        <p:attrNameLst>
                                          <p:attrName>ppt_x</p:attrName>
                                        </p:attrNameLst>
                                      </p:cBhvr>
                                      <p:tavLst>
                                        <p:tav tm="0">
                                          <p:val>
                                            <p:strVal val="#ppt_x"/>
                                          </p:val>
                                        </p:tav>
                                        <p:tav tm="100000">
                                          <p:val>
                                            <p:strVal val="#ppt_x"/>
                                          </p:val>
                                        </p:tav>
                                      </p:tavLst>
                                    </p:anim>
                                    <p:anim calcmode="lin" valueType="num">
                                      <p:cBhvr>
                                        <p:cTn id="65" dur="500" fill="hold"/>
                                        <p:tgtEl>
                                          <p:spTgt spid="41"/>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path" presetSubtype="0" accel="50000" decel="50000" fill="hold" grpId="0" nodeType="afterEffect">
                                  <p:stCondLst>
                                    <p:cond delay="0"/>
                                  </p:stCondLst>
                                  <p:childTnLst>
                                    <p:animMotion origin="layout" path="M -6.25E-7 -2.59259E-6 L 0.03294 0.00116 " pathEditMode="relative" rAng="0" ptsTypes="AA">
                                      <p:cBhvr>
                                        <p:cTn id="68" dur="2000" fill="hold"/>
                                        <p:tgtEl>
                                          <p:spTgt spid="12"/>
                                        </p:tgtEl>
                                        <p:attrNameLst>
                                          <p:attrName>ppt_x</p:attrName>
                                          <p:attrName>ppt_y</p:attrName>
                                        </p:attrNameLst>
                                      </p:cBhvr>
                                      <p:rCtr x="1641" y="46"/>
                                    </p:animMotion>
                                  </p:childTnLst>
                                </p:cTn>
                              </p:par>
                              <p:par>
                                <p:cTn id="69" presetID="42" presetClass="path" presetSubtype="0" accel="50000" decel="50000" fill="hold" grpId="0" nodeType="withEffect">
                                  <p:stCondLst>
                                    <p:cond delay="0"/>
                                  </p:stCondLst>
                                  <p:childTnLst>
                                    <p:animMotion origin="layout" path="M -6.25E-7 -2.59259E-6 L -0.0332 0.00116 " pathEditMode="relative" rAng="0" ptsTypes="AA">
                                      <p:cBhvr>
                                        <p:cTn id="70" dur="2000" fill="hold"/>
                                        <p:tgtEl>
                                          <p:spTgt spid="7"/>
                                        </p:tgtEl>
                                        <p:attrNameLst>
                                          <p:attrName>ppt_x</p:attrName>
                                          <p:attrName>ppt_y</p:attrName>
                                        </p:attrNameLst>
                                      </p:cBhvr>
                                      <p:rCtr x="-1667" y="46"/>
                                    </p:animMotion>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37" grpId="0"/>
      <p:bldP spid="38" grpId="0"/>
      <p:bldP spid="39" grpId="0"/>
      <p:bldP spid="40" grpId="0"/>
      <p:bldP spid="41" grpId="0"/>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7F249-6B6F-4080-9FA9-66CC0FBF8B92}"/>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D5B38614-0540-49DA-8511-3121D2C2DB72}"/>
              </a:ext>
            </a:extLst>
          </p:cNvPr>
          <p:cNvSpPr>
            <a:spLocks noGrp="1"/>
          </p:cNvSpPr>
          <p:nvPr>
            <p:ph type="title"/>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67832D26-6E98-41DA-8D73-F77F92A3E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
            <a:ext cx="12192000" cy="6827520"/>
          </a:xfrm>
          <a:prstGeom prst="rect">
            <a:avLst/>
          </a:prstGeom>
        </p:spPr>
      </p:pic>
      <p:sp>
        <p:nvSpPr>
          <p:cNvPr id="6" name="TextBox 5">
            <a:extLst>
              <a:ext uri="{FF2B5EF4-FFF2-40B4-BE49-F238E27FC236}">
                <a16:creationId xmlns:a16="http://schemas.microsoft.com/office/drawing/2014/main" id="{829C2A33-1D48-447D-8DE0-B0F36FBA8F6A}"/>
              </a:ext>
            </a:extLst>
          </p:cNvPr>
          <p:cNvSpPr txBox="1"/>
          <p:nvPr/>
        </p:nvSpPr>
        <p:spPr>
          <a:xfrm>
            <a:off x="269239" y="5188449"/>
            <a:ext cx="5897366" cy="62672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3"/>
              </a:rPr>
              <a:t>launch.visualstudio.com</a:t>
            </a: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1727325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E7665-0DEB-44B5-9578-CFF162864EBA}"/>
              </a:ext>
            </a:extLst>
          </p:cNvPr>
          <p:cNvSpPr>
            <a:spLocks noGrp="1"/>
          </p:cNvSpPr>
          <p:nvPr>
            <p:ph type="title"/>
          </p:nvPr>
        </p:nvSpPr>
        <p:spPr/>
        <p:txBody>
          <a:bodyPr/>
          <a:lstStyle/>
          <a:p>
            <a:r>
              <a:rPr lang="en-US" dirty="0"/>
              <a:t>Get Help Migrating your .NET app to Azure</a:t>
            </a:r>
          </a:p>
        </p:txBody>
      </p:sp>
      <p:sp>
        <p:nvSpPr>
          <p:cNvPr id="6" name="TextBox 5">
            <a:extLst>
              <a:ext uri="{FF2B5EF4-FFF2-40B4-BE49-F238E27FC236}">
                <a16:creationId xmlns:a16="http://schemas.microsoft.com/office/drawing/2014/main" id="{CD172687-19CE-406B-93D6-A20D652E2E45}"/>
              </a:ext>
            </a:extLst>
          </p:cNvPr>
          <p:cNvSpPr txBox="1"/>
          <p:nvPr/>
        </p:nvSpPr>
        <p:spPr>
          <a:xfrm>
            <a:off x="0" y="1087384"/>
            <a:ext cx="12191999"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hlinkClick r:id="rId3"/>
              </a:rPr>
              <a:t>aka.ms/migratetothecloud</a:t>
            </a:r>
            <a:r>
              <a:rPr lang="en-US" sz="3600" dirty="0">
                <a:gradFill>
                  <a:gsLst>
                    <a:gs pos="2917">
                      <a:schemeClr val="tx1"/>
                    </a:gs>
                    <a:gs pos="30000">
                      <a:schemeClr val="tx1"/>
                    </a:gs>
                  </a:gsLst>
                  <a:lin ang="5400000" scaled="0"/>
                </a:gradFill>
              </a:rPr>
              <a:t> </a:t>
            </a:r>
          </a:p>
        </p:txBody>
      </p:sp>
      <p:sp>
        <p:nvSpPr>
          <p:cNvPr id="8" name="TextBox 7">
            <a:extLst>
              <a:ext uri="{FF2B5EF4-FFF2-40B4-BE49-F238E27FC236}">
                <a16:creationId xmlns:a16="http://schemas.microsoft.com/office/drawing/2014/main" id="{8290D842-A84E-4C94-BF8E-2C3D97BBF48A}"/>
              </a:ext>
            </a:extLst>
          </p:cNvPr>
          <p:cNvSpPr txBox="1"/>
          <p:nvPr/>
        </p:nvSpPr>
        <p:spPr>
          <a:xfrm>
            <a:off x="1" y="1807312"/>
            <a:ext cx="12191999"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Download free e-books and assessment resources….</a:t>
            </a:r>
          </a:p>
        </p:txBody>
      </p:sp>
      <p:sp>
        <p:nvSpPr>
          <p:cNvPr id="9" name="TextBox 8">
            <a:extLst>
              <a:ext uri="{FF2B5EF4-FFF2-40B4-BE49-F238E27FC236}">
                <a16:creationId xmlns:a16="http://schemas.microsoft.com/office/drawing/2014/main" id="{2F9E3494-0B80-40A3-9991-A00034FE1261}"/>
              </a:ext>
            </a:extLst>
          </p:cNvPr>
          <p:cNvSpPr txBox="1"/>
          <p:nvPr/>
        </p:nvSpPr>
        <p:spPr>
          <a:xfrm>
            <a:off x="1" y="6230136"/>
            <a:ext cx="12191999" cy="627864"/>
          </a:xfrm>
          <a:prstGeom prst="rect">
            <a:avLst/>
          </a:prstGeom>
          <a:solidFill>
            <a:schemeClr val="tx2"/>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Apply for </a:t>
            </a:r>
            <a:r>
              <a:rPr lang="en-US" sz="2400" b="1" dirty="0">
                <a:solidFill>
                  <a:schemeClr val="bg1"/>
                </a:solidFill>
              </a:rPr>
              <a:t>free</a:t>
            </a:r>
            <a:r>
              <a:rPr lang="en-US" sz="2400" dirty="0">
                <a:solidFill>
                  <a:schemeClr val="bg1"/>
                </a:solidFill>
              </a:rPr>
              <a:t> assistance from the .NET team!</a:t>
            </a:r>
          </a:p>
        </p:txBody>
      </p:sp>
      <p:pic>
        <p:nvPicPr>
          <p:cNvPr id="1026" name="Picture 2" descr="https://www.microsoft.com/net/images/redesign/learn/architecture/azure-quickstart-ebook.png?v=ergf7Bx3tcqYASu8cP7C2jaiXEq9G_7QDUPblU48bwY">
            <a:extLst>
              <a:ext uri="{FF2B5EF4-FFF2-40B4-BE49-F238E27FC236}">
                <a16:creationId xmlns:a16="http://schemas.microsoft.com/office/drawing/2014/main" id="{5862F73E-C9CD-4785-9320-AFB0ECD541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477" y="2394064"/>
            <a:ext cx="2870365" cy="37116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microsoft.com/net/images/redesign/learn/architecture/modernizing-ebook.png?v=-oHr9rshk0eTyu6PhSTtN4mfHHHa-hFQbOtcjUfBXF4">
            <a:extLst>
              <a:ext uri="{FF2B5EF4-FFF2-40B4-BE49-F238E27FC236}">
                <a16:creationId xmlns:a16="http://schemas.microsoft.com/office/drawing/2014/main" id="{F3CB03DC-82C7-4EDA-A6B9-351072CBEA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2378" y="2377996"/>
            <a:ext cx="2870365" cy="37277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microsoft.com/net/images/redesign/learn/architecture/aspnet-devops-ebook.png?v=HziazdZbW37lXvjwnHM5mHdM2i7bglAW0xoIY-x2sWY">
            <a:extLst>
              <a:ext uri="{FF2B5EF4-FFF2-40B4-BE49-F238E27FC236}">
                <a16:creationId xmlns:a16="http://schemas.microsoft.com/office/drawing/2014/main" id="{4615AD40-8330-437B-802B-48DF8D284F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1279" y="2305640"/>
            <a:ext cx="3040083" cy="380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95268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Demo: Azure &lt;3 .NET</a:t>
            </a:r>
          </a:p>
        </p:txBody>
      </p:sp>
    </p:spTree>
    <p:extLst>
      <p:ext uri="{BB962C8B-B14F-4D97-AF65-F5344CB8AC3E}">
        <p14:creationId xmlns:p14="http://schemas.microsoft.com/office/powerpoint/2010/main" val="1428547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p:cNvSpPr>
          <p:nvPr/>
        </p:nvSpPr>
        <p:spPr>
          <a:xfrm>
            <a:off x="459030" y="56350"/>
            <a:ext cx="10551559"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r>
              <a:rPr kumimoji="0" lang="en-US" sz="5300" b="0" i="0" u="none" strike="noStrike" kern="1200" cap="none" spc="-100" normalizeH="0" baseline="0" noProof="0">
                <a:ln w="3175">
                  <a:noFill/>
                </a:ln>
                <a:solidFill>
                  <a:srgbClr val="505050"/>
                </a:solidFill>
                <a:effectLst/>
                <a:uLnTx/>
                <a:uFillTx/>
                <a:latin typeface="Segoe UI Light"/>
                <a:ea typeface="+mn-ea"/>
                <a:cs typeface="Segoe UI" pitchFamily="34" charset="0"/>
              </a:rPr>
              <a:t>.NET Core</a:t>
            </a:r>
          </a:p>
        </p:txBody>
      </p:sp>
      <p:grpSp>
        <p:nvGrpSpPr>
          <p:cNvPr id="42" name="Group 41">
            <a:extLst>
              <a:ext uri="{FF2B5EF4-FFF2-40B4-BE49-F238E27FC236}">
                <a16:creationId xmlns:a16="http://schemas.microsoft.com/office/drawing/2014/main" id="{C4F4E84C-B245-45CD-B9D5-79D7F62F5ACF}"/>
              </a:ext>
            </a:extLst>
          </p:cNvPr>
          <p:cNvGrpSpPr/>
          <p:nvPr/>
        </p:nvGrpSpPr>
        <p:grpSpPr>
          <a:xfrm>
            <a:off x="8009616" y="1710871"/>
            <a:ext cx="1250398" cy="2075963"/>
            <a:chOff x="524899" y="1683299"/>
            <a:chExt cx="1250398" cy="2075963"/>
          </a:xfrm>
          <a:solidFill>
            <a:srgbClr val="002060"/>
          </a:solidFill>
        </p:grpSpPr>
        <p:sp>
          <p:nvSpPr>
            <p:cNvPr id="43" name="Rectangle 42">
              <a:extLst>
                <a:ext uri="{FF2B5EF4-FFF2-40B4-BE49-F238E27FC236}">
                  <a16:creationId xmlns:a16="http://schemas.microsoft.com/office/drawing/2014/main" id="{89127A41-E757-41D2-AC23-C49A4429BD0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Picture 43">
              <a:extLst>
                <a:ext uri="{FF2B5EF4-FFF2-40B4-BE49-F238E27FC236}">
                  <a16:creationId xmlns:a16="http://schemas.microsoft.com/office/drawing/2014/main" id="{46B3D685-3D37-4F7B-9D28-1BFD3FD20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45" name="TextBox 44">
              <a:extLst>
                <a:ext uri="{FF2B5EF4-FFF2-40B4-BE49-F238E27FC236}">
                  <a16:creationId xmlns:a16="http://schemas.microsoft.com/office/drawing/2014/main" id="{2FDEB3EB-E995-4786-9E17-EC1290892340}"/>
                </a:ext>
              </a:extLst>
            </p:cNvPr>
            <p:cNvSpPr txBox="1"/>
            <p:nvPr/>
          </p:nvSpPr>
          <p:spPr>
            <a:xfrm>
              <a:off x="529712" y="2677499"/>
              <a:ext cx="120851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2" name="Group 1">
            <a:extLst>
              <a:ext uri="{FF2B5EF4-FFF2-40B4-BE49-F238E27FC236}">
                <a16:creationId xmlns:a16="http://schemas.microsoft.com/office/drawing/2014/main" id="{BC2421A3-7ECA-4C10-A9B5-8D45C8FB3114}"/>
              </a:ext>
            </a:extLst>
          </p:cNvPr>
          <p:cNvGrpSpPr/>
          <p:nvPr/>
        </p:nvGrpSpPr>
        <p:grpSpPr>
          <a:xfrm>
            <a:off x="532527" y="1682702"/>
            <a:ext cx="2504119" cy="2075963"/>
            <a:chOff x="1771192" y="1683299"/>
            <a:chExt cx="2504119" cy="2075963"/>
          </a:xfrm>
        </p:grpSpPr>
        <p:grpSp>
          <p:nvGrpSpPr>
            <p:cNvPr id="46" name="Group 45">
              <a:extLst>
                <a:ext uri="{FF2B5EF4-FFF2-40B4-BE49-F238E27FC236}">
                  <a16:creationId xmlns:a16="http://schemas.microsoft.com/office/drawing/2014/main" id="{EE0F1726-3D94-49FB-A854-78E7F7B85312}"/>
                </a:ext>
              </a:extLst>
            </p:cNvPr>
            <p:cNvGrpSpPr/>
            <p:nvPr/>
          </p:nvGrpSpPr>
          <p:grpSpPr>
            <a:xfrm>
              <a:off x="1771192" y="1683300"/>
              <a:ext cx="1252060" cy="2075962"/>
              <a:chOff x="1771192" y="1683300"/>
              <a:chExt cx="1252060" cy="2075962"/>
            </a:xfrm>
          </p:grpSpPr>
          <p:sp>
            <p:nvSpPr>
              <p:cNvPr id="47" name="Rectangle 46">
                <a:extLst>
                  <a:ext uri="{FF2B5EF4-FFF2-40B4-BE49-F238E27FC236}">
                    <a16:creationId xmlns:a16="http://schemas.microsoft.com/office/drawing/2014/main" id="{72424025-AB22-4920-AB51-90D9719CBBEF}"/>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47">
                <a:extLst>
                  <a:ext uri="{FF2B5EF4-FFF2-40B4-BE49-F238E27FC236}">
                    <a16:creationId xmlns:a16="http://schemas.microsoft.com/office/drawing/2014/main" id="{95C7F725-8B32-4B07-B1B0-690B0B8B3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49" name="TextBox 48">
                <a:extLst>
                  <a:ext uri="{FF2B5EF4-FFF2-40B4-BE49-F238E27FC236}">
                    <a16:creationId xmlns:a16="http://schemas.microsoft.com/office/drawing/2014/main" id="{DC0F005B-7C18-4BC0-95DF-7EA9D78FAB6A}"/>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0" name="Group 49">
              <a:extLst>
                <a:ext uri="{FF2B5EF4-FFF2-40B4-BE49-F238E27FC236}">
                  <a16:creationId xmlns:a16="http://schemas.microsoft.com/office/drawing/2014/main" id="{7B128606-EBDB-4826-864D-6690636AC489}"/>
                </a:ext>
              </a:extLst>
            </p:cNvPr>
            <p:cNvGrpSpPr/>
            <p:nvPr/>
          </p:nvGrpSpPr>
          <p:grpSpPr>
            <a:xfrm>
              <a:off x="3016777" y="1683299"/>
              <a:ext cx="1258534" cy="2075961"/>
              <a:chOff x="3654584" y="1899136"/>
              <a:chExt cx="1675508" cy="2597404"/>
            </a:xfrm>
          </p:grpSpPr>
          <p:sp>
            <p:nvSpPr>
              <p:cNvPr id="51" name="Rectangle 50">
                <a:extLst>
                  <a:ext uri="{FF2B5EF4-FFF2-40B4-BE49-F238E27FC236}">
                    <a16:creationId xmlns:a16="http://schemas.microsoft.com/office/drawing/2014/main" id="{F351FA05-F073-42A3-9597-3ED7276ACA1B}"/>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2" name="Picture 51">
                <a:extLst>
                  <a:ext uri="{FF2B5EF4-FFF2-40B4-BE49-F238E27FC236}">
                    <a16:creationId xmlns:a16="http://schemas.microsoft.com/office/drawing/2014/main" id="{31ABE907-3006-43DA-A252-A6B6DB879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53" name="TextBox 52">
                <a:extLst>
                  <a:ext uri="{FF2B5EF4-FFF2-40B4-BE49-F238E27FC236}">
                    <a16:creationId xmlns:a16="http://schemas.microsoft.com/office/drawing/2014/main" id="{052D608E-26F1-4E68-AF04-ACE288F34F7F}"/>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grpSp>
        <p:nvGrpSpPr>
          <p:cNvPr id="63" name="Group 62">
            <a:extLst>
              <a:ext uri="{FF2B5EF4-FFF2-40B4-BE49-F238E27FC236}">
                <a16:creationId xmlns:a16="http://schemas.microsoft.com/office/drawing/2014/main" id="{CEFC3F82-E26C-48C7-8424-60B49E82C087}"/>
              </a:ext>
            </a:extLst>
          </p:cNvPr>
          <p:cNvGrpSpPr/>
          <p:nvPr/>
        </p:nvGrpSpPr>
        <p:grpSpPr>
          <a:xfrm>
            <a:off x="9237670" y="1683299"/>
            <a:ext cx="1277956" cy="2075960"/>
            <a:chOff x="8620412" y="1899137"/>
            <a:chExt cx="1701365" cy="2580344"/>
          </a:xfrm>
        </p:grpSpPr>
        <p:sp>
          <p:nvSpPr>
            <p:cNvPr id="64" name="Rectangle 63">
              <a:extLst>
                <a:ext uri="{FF2B5EF4-FFF2-40B4-BE49-F238E27FC236}">
                  <a16:creationId xmlns:a16="http://schemas.microsoft.com/office/drawing/2014/main" id="{52134DFA-2275-4AB9-9C7C-F265698D5843}"/>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7FFBA21D-5326-44A7-9597-182A4A4822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66" name="TextBox 65">
              <a:extLst>
                <a:ext uri="{FF2B5EF4-FFF2-40B4-BE49-F238E27FC236}">
                  <a16:creationId xmlns:a16="http://schemas.microsoft.com/office/drawing/2014/main" id="{FFFF4118-D3AD-4CCA-8319-59F3301D83C4}"/>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67" name="Group 66">
            <a:extLst>
              <a:ext uri="{FF2B5EF4-FFF2-40B4-BE49-F238E27FC236}">
                <a16:creationId xmlns:a16="http://schemas.microsoft.com/office/drawing/2014/main" id="{83BB3713-1207-47CB-A30D-53D0C0CF436D}"/>
              </a:ext>
            </a:extLst>
          </p:cNvPr>
          <p:cNvGrpSpPr/>
          <p:nvPr/>
        </p:nvGrpSpPr>
        <p:grpSpPr>
          <a:xfrm>
            <a:off x="10520087" y="1683299"/>
            <a:ext cx="1250398" cy="2075960"/>
            <a:chOff x="10320997" y="1899137"/>
            <a:chExt cx="1664677" cy="2597403"/>
          </a:xfrm>
          <a:solidFill>
            <a:srgbClr val="FF0000"/>
          </a:solidFill>
        </p:grpSpPr>
        <p:sp>
          <p:nvSpPr>
            <p:cNvPr id="68" name="Rectangle 67">
              <a:extLst>
                <a:ext uri="{FF2B5EF4-FFF2-40B4-BE49-F238E27FC236}">
                  <a16:creationId xmlns:a16="http://schemas.microsoft.com/office/drawing/2014/main" id="{990206C7-D520-496A-963B-AB65988E8E97}"/>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A629F6F8-5019-4069-B04C-848BE1F86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70" name="TextBox 69">
              <a:extLst>
                <a:ext uri="{FF2B5EF4-FFF2-40B4-BE49-F238E27FC236}">
                  <a16:creationId xmlns:a16="http://schemas.microsoft.com/office/drawing/2014/main" id="{880846B0-655B-44B6-8B0B-150F1193F8A9}"/>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grpSp>
        <p:nvGrpSpPr>
          <p:cNvPr id="97" name="Group 96">
            <a:extLst>
              <a:ext uri="{FF2B5EF4-FFF2-40B4-BE49-F238E27FC236}">
                <a16:creationId xmlns:a16="http://schemas.microsoft.com/office/drawing/2014/main" id="{1EE0F69E-D392-46E2-A9D5-2C92CEA26469}"/>
              </a:ext>
            </a:extLst>
          </p:cNvPr>
          <p:cNvGrpSpPr/>
          <p:nvPr/>
        </p:nvGrpSpPr>
        <p:grpSpPr>
          <a:xfrm>
            <a:off x="524899" y="3759259"/>
            <a:ext cx="8734361" cy="2495656"/>
            <a:chOff x="474923" y="2957811"/>
            <a:chExt cx="9253607" cy="3077297"/>
          </a:xfrm>
        </p:grpSpPr>
        <p:sp>
          <p:nvSpPr>
            <p:cNvPr id="99" name="TextBox 98">
              <a:extLst>
                <a:ext uri="{FF2B5EF4-FFF2-40B4-BE49-F238E27FC236}">
                  <a16:creationId xmlns:a16="http://schemas.microsoft.com/office/drawing/2014/main" id="{52768E2C-7B19-4972-B24F-376D4C496B77}"/>
                </a:ext>
              </a:extLst>
            </p:cNvPr>
            <p:cNvSpPr txBox="1"/>
            <p:nvPr/>
          </p:nvSpPr>
          <p:spPr>
            <a:xfrm>
              <a:off x="474923" y="2957811"/>
              <a:ext cx="9253607" cy="3077297"/>
            </a:xfrm>
            <a:prstGeom prst="rect">
              <a:avLst/>
            </a:prstGeom>
            <a:solidFill>
              <a:schemeClr val="accent1">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4938539F-DDDA-4183-87BF-0526D5D21645}"/>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01" name="TextBox 100">
              <a:extLst>
                <a:ext uri="{FF2B5EF4-FFF2-40B4-BE49-F238E27FC236}">
                  <a16:creationId xmlns:a16="http://schemas.microsoft.com/office/drawing/2014/main" id="{4ECBC503-3A76-45BA-9A6D-A333E382EF0C}"/>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02" name="TextBox 101">
              <a:extLst>
                <a:ext uri="{FF2B5EF4-FFF2-40B4-BE49-F238E27FC236}">
                  <a16:creationId xmlns:a16="http://schemas.microsoft.com/office/drawing/2014/main" id="{A3561CBE-8A8A-4CF2-9004-41871D7D0E6F}"/>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03" name="TextBox 102">
              <a:extLst>
                <a:ext uri="{FF2B5EF4-FFF2-40B4-BE49-F238E27FC236}">
                  <a16:creationId xmlns:a16="http://schemas.microsoft.com/office/drawing/2014/main" id="{277CB0A4-0F05-466C-A74E-540890CB27D3}"/>
                </a:ext>
              </a:extLst>
            </p:cNvPr>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45A69D42-C769-429F-833C-FEBE0B0A9C6C}"/>
                </a:ext>
              </a:extLst>
            </p:cNvPr>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98" name="Rectangle 97">
            <a:extLst>
              <a:ext uri="{FF2B5EF4-FFF2-40B4-BE49-F238E27FC236}">
                <a16:creationId xmlns:a16="http://schemas.microsoft.com/office/drawing/2014/main" id="{A59CCAF3-D916-40E9-9076-09DC5F61C3F4}"/>
              </a:ext>
            </a:extLst>
          </p:cNvPr>
          <p:cNvSpPr/>
          <p:nvPr/>
        </p:nvSpPr>
        <p:spPr>
          <a:xfrm>
            <a:off x="592516" y="384444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a:t>
            </a:r>
          </a:p>
        </p:txBody>
      </p:sp>
      <p:sp>
        <p:nvSpPr>
          <p:cNvPr id="96" name="TextBox 95">
            <a:extLst>
              <a:ext uri="{FF2B5EF4-FFF2-40B4-BE49-F238E27FC236}">
                <a16:creationId xmlns:a16="http://schemas.microsoft.com/office/drawing/2014/main" id="{33E88C77-00DC-495A-87CC-40B91FB9F006}"/>
              </a:ext>
            </a:extLst>
          </p:cNvPr>
          <p:cNvSpPr txBox="1"/>
          <p:nvPr/>
        </p:nvSpPr>
        <p:spPr>
          <a:xfrm>
            <a:off x="563168" y="5246578"/>
            <a:ext cx="8657823" cy="89889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8A77A195-84C3-465C-8340-5634BF1EEE55}"/>
              </a:ext>
            </a:extLst>
          </p:cNvPr>
          <p:cNvSpPr txBox="1"/>
          <p:nvPr/>
        </p:nvSpPr>
        <p:spPr>
          <a:xfrm>
            <a:off x="3336533" y="287273"/>
            <a:ext cx="2174146" cy="10433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3</a:t>
            </a:r>
          </a:p>
        </p:txBody>
      </p:sp>
      <p:sp>
        <p:nvSpPr>
          <p:cNvPr id="71" name="Rectangle 70">
            <a:extLst>
              <a:ext uri="{FF2B5EF4-FFF2-40B4-BE49-F238E27FC236}">
                <a16:creationId xmlns:a16="http://schemas.microsoft.com/office/drawing/2014/main" id="{45C7ED1A-6941-4155-ADD9-06D71EDCBC71}"/>
              </a:ext>
            </a:extLst>
          </p:cNvPr>
          <p:cNvSpPr/>
          <p:nvPr/>
        </p:nvSpPr>
        <p:spPr>
          <a:xfrm>
            <a:off x="535611" y="384829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 3</a:t>
            </a:r>
          </a:p>
        </p:txBody>
      </p:sp>
      <p:sp>
        <p:nvSpPr>
          <p:cNvPr id="6" name="TextBox 5">
            <a:extLst>
              <a:ext uri="{FF2B5EF4-FFF2-40B4-BE49-F238E27FC236}">
                <a16:creationId xmlns:a16="http://schemas.microsoft.com/office/drawing/2014/main" id="{C11484CA-2EEA-490D-A82D-D4F2D2970661}"/>
              </a:ext>
            </a:extLst>
          </p:cNvPr>
          <p:cNvSpPr txBox="1"/>
          <p:nvPr/>
        </p:nvSpPr>
        <p:spPr>
          <a:xfrm>
            <a:off x="6887053" y="1966961"/>
            <a:ext cx="4123536" cy="1218795"/>
          </a:xfrm>
          <a:prstGeom prst="rect">
            <a:avLst/>
          </a:prstGeom>
          <a:noFill/>
          <a:ln>
            <a:noFill/>
          </a:ln>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.NET Core 3 expands supported workloads to include Windows Desktop, IoT &amp; AI</a:t>
            </a:r>
          </a:p>
        </p:txBody>
      </p:sp>
      <p:sp>
        <p:nvSpPr>
          <p:cNvPr id="38" name="TextBox 37">
            <a:extLst>
              <a:ext uri="{FF2B5EF4-FFF2-40B4-BE49-F238E27FC236}">
                <a16:creationId xmlns:a16="http://schemas.microsoft.com/office/drawing/2014/main" id="{B33D9E61-6F8E-4DCE-A51A-C3C13CC7E6F3}"/>
              </a:ext>
            </a:extLst>
          </p:cNvPr>
          <p:cNvSpPr txBox="1"/>
          <p:nvPr/>
        </p:nvSpPr>
        <p:spPr>
          <a:xfrm>
            <a:off x="3339686" y="291123"/>
            <a:ext cx="2174146" cy="10433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Light"/>
                <a:ea typeface="+mn-ea"/>
                <a:cs typeface="+mn-cs"/>
              </a:rPr>
              <a:t>2</a:t>
            </a:r>
          </a:p>
        </p:txBody>
      </p:sp>
      <p:sp>
        <p:nvSpPr>
          <p:cNvPr id="39" name="TextBox 38">
            <a:extLst>
              <a:ext uri="{FF2B5EF4-FFF2-40B4-BE49-F238E27FC236}">
                <a16:creationId xmlns:a16="http://schemas.microsoft.com/office/drawing/2014/main" id="{36EEE1F2-2706-4691-B7AA-F268766670E0}"/>
              </a:ext>
            </a:extLst>
          </p:cNvPr>
          <p:cNvSpPr txBox="1"/>
          <p:nvPr/>
        </p:nvSpPr>
        <p:spPr>
          <a:xfrm>
            <a:off x="3359033" y="2096695"/>
            <a:ext cx="5868373"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.NET Core is perfectly suited for the requirements of cloud-native, cross-platform workloads</a:t>
            </a:r>
          </a:p>
        </p:txBody>
      </p:sp>
    </p:spTree>
    <p:extLst>
      <p:ext uri="{BB962C8B-B14F-4D97-AF65-F5344CB8AC3E}">
        <p14:creationId xmlns:p14="http://schemas.microsoft.com/office/powerpoint/2010/main" val="2173632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xit" presetSubtype="0" fill="hold" grpId="0" nodeType="withEffect">
                                  <p:stCondLst>
                                    <p:cond delay="0"/>
                                  </p:stCondLst>
                                  <p:childTnLst>
                                    <p:animEffect transition="out" filter="fade">
                                      <p:cBhvr>
                                        <p:cTn id="9" dur="500"/>
                                        <p:tgtEl>
                                          <p:spTgt spid="39"/>
                                        </p:tgtEl>
                                      </p:cBhvr>
                                    </p:animEffect>
                                    <p:set>
                                      <p:cBhvr>
                                        <p:cTn id="10" dur="1" fill="hold">
                                          <p:stCondLst>
                                            <p:cond delay="499"/>
                                          </p:stCondLst>
                                        </p:cTn>
                                        <p:tgtEl>
                                          <p:spTgt spid="3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8"/>
                                        </p:tgtEl>
                                      </p:cBhvr>
                                    </p:animEffect>
                                    <p:set>
                                      <p:cBhvr>
                                        <p:cTn id="13" dur="1" fill="hold">
                                          <p:stCondLst>
                                            <p:cond delay="499"/>
                                          </p:stCondLst>
                                        </p:cTn>
                                        <p:tgtEl>
                                          <p:spTgt spid="38"/>
                                        </p:tgtEl>
                                        <p:attrNameLst>
                                          <p:attrName>style.visibility</p:attrName>
                                        </p:attrNameLst>
                                      </p:cBhvr>
                                      <p:to>
                                        <p:strVal val="hidden"/>
                                      </p:to>
                                    </p:set>
                                  </p:childTnLst>
                                </p:cTn>
                              </p:par>
                              <p:par>
                                <p:cTn id="14" presetID="35" presetClass="path" presetSubtype="0" accel="50000" decel="50000" fill="hold" nodeType="withEffect">
                                  <p:stCondLst>
                                    <p:cond delay="0"/>
                                  </p:stCondLst>
                                  <p:childTnLst>
                                    <p:animMotion origin="layout" path="M 0.00183 -0.00162 L -0.40885 -0.00254 " pathEditMode="relative" rAng="0" ptsTypes="AA">
                                      <p:cBhvr>
                                        <p:cTn id="15" dur="1000" fill="hold"/>
                                        <p:tgtEl>
                                          <p:spTgt spid="42"/>
                                        </p:tgtEl>
                                        <p:attrNameLst>
                                          <p:attrName>ppt_x</p:attrName>
                                          <p:attrName>ppt_y</p:attrName>
                                        </p:attrNameLst>
                                      </p:cBhvr>
                                      <p:rCtr x="-20534" y="-46"/>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35" presetClass="path" presetSubtype="0" accel="50000" decel="50000" fill="hold" nodeType="withEffect">
                                  <p:stCondLst>
                                    <p:cond delay="0"/>
                                  </p:stCondLst>
                                  <p:childTnLst>
                                    <p:animMotion origin="layout" path="M -0.00456 -0.00324 L -0.41068 -0.00023 " pathEditMode="relative" rAng="0" ptsTypes="AA">
                                      <p:cBhvr>
                                        <p:cTn id="21" dur="1000" fill="hold"/>
                                        <p:tgtEl>
                                          <p:spTgt spid="63"/>
                                        </p:tgtEl>
                                        <p:attrNameLst>
                                          <p:attrName>ppt_x</p:attrName>
                                          <p:attrName>ppt_y</p:attrName>
                                        </p:attrNameLst>
                                      </p:cBhvr>
                                      <p:rCtr x="-20313" y="139"/>
                                    </p:animMotion>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35" presetClass="path" presetSubtype="0" accel="50000" decel="50000" fill="hold" nodeType="withEffect">
                                  <p:stCondLst>
                                    <p:cond delay="0"/>
                                  </p:stCondLst>
                                  <p:childTnLst>
                                    <p:animMotion origin="layout" path="M -2.5E-6 -0.00486 L -0.41601 7.40741E-7 " pathEditMode="relative" rAng="0" ptsTypes="AA">
                                      <p:cBhvr>
                                        <p:cTn id="27" dur="1000" fill="hold"/>
                                        <p:tgtEl>
                                          <p:spTgt spid="67"/>
                                        </p:tgtEl>
                                        <p:attrNameLst>
                                          <p:attrName>ppt_x</p:attrName>
                                          <p:attrName>ppt_y</p:attrName>
                                        </p:attrNameLst>
                                      </p:cBhvr>
                                      <p:rCtr x="-20807" y="231"/>
                                    </p:animMotion>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xit" presetSubtype="0" fill="hold" grpId="0" nodeType="withEffect">
                                  <p:stCondLst>
                                    <p:cond delay="0"/>
                                  </p:stCondLst>
                                  <p:childTnLst>
                                    <p:animEffect transition="out" filter="fade">
                                      <p:cBhvr>
                                        <p:cTn id="33" dur="500"/>
                                        <p:tgtEl>
                                          <p:spTgt spid="98"/>
                                        </p:tgtEl>
                                      </p:cBhvr>
                                    </p:animEffect>
                                    <p:set>
                                      <p:cBhvr>
                                        <p:cTn id="34" dur="1" fill="hold">
                                          <p:stCondLst>
                                            <p:cond delay="499"/>
                                          </p:stCondLst>
                                        </p:cTn>
                                        <p:tgtEl>
                                          <p:spTgt spid="9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5" grpId="0"/>
      <p:bldP spid="71" grpId="0"/>
      <p:bldP spid="6" grpId="0"/>
      <p:bldP spid="38" grpId="0"/>
      <p:bldP spid="3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AF3BE3-F58A-4FF7-95D0-AB61DC454A89}"/>
              </a:ext>
            </a:extLst>
          </p:cNvPr>
          <p:cNvSpPr/>
          <p:nvPr/>
        </p:nvSpPr>
        <p:spPr>
          <a:xfrm>
            <a:off x="1650670" y="1680796"/>
            <a:ext cx="8906493" cy="2308324"/>
          </a:xfrm>
          <a:prstGeom prst="rect">
            <a:avLst/>
          </a:prstGeom>
        </p:spPr>
        <p:txBody>
          <a:bodyPr wrap="square">
            <a:spAutoFit/>
          </a:bodyPr>
          <a:lstStyle/>
          <a:p>
            <a:pPr algn="ctr"/>
            <a:r>
              <a:rPr lang="en-US" sz="4800" b="1" dirty="0">
                <a:solidFill>
                  <a:schemeClr val="bg1"/>
                </a:solidFill>
              </a:rPr>
              <a:t>Now Available</a:t>
            </a:r>
            <a:br>
              <a:rPr lang="en-US" sz="4800" b="1" dirty="0">
                <a:solidFill>
                  <a:schemeClr val="bg1"/>
                </a:solidFill>
              </a:rPr>
            </a:br>
            <a:r>
              <a:rPr lang="en-US" sz="4800" b="1" dirty="0">
                <a:solidFill>
                  <a:schemeClr val="bg1"/>
                </a:solidFill>
              </a:rPr>
              <a:t>.NET Core 3.0 </a:t>
            </a:r>
            <a:br>
              <a:rPr lang="en-US" sz="4800" b="1" dirty="0">
                <a:solidFill>
                  <a:schemeClr val="bg1"/>
                </a:solidFill>
              </a:rPr>
            </a:br>
            <a:r>
              <a:rPr lang="en-US" sz="4800" b="1" dirty="0">
                <a:solidFill>
                  <a:schemeClr val="bg1"/>
                </a:solidFill>
              </a:rPr>
              <a:t>preview 3</a:t>
            </a:r>
          </a:p>
        </p:txBody>
      </p:sp>
      <p:sp>
        <p:nvSpPr>
          <p:cNvPr id="4" name="TextBox 3">
            <a:extLst>
              <a:ext uri="{FF2B5EF4-FFF2-40B4-BE49-F238E27FC236}">
                <a16:creationId xmlns:a16="http://schemas.microsoft.com/office/drawing/2014/main" id="{36B11CF6-AD68-4775-8CC3-3C677E47397D}"/>
              </a:ext>
            </a:extLst>
          </p:cNvPr>
          <p:cNvSpPr txBox="1"/>
          <p:nvPr/>
        </p:nvSpPr>
        <p:spPr>
          <a:xfrm>
            <a:off x="1650670" y="4726560"/>
            <a:ext cx="8906493" cy="615553"/>
          </a:xfrm>
          <a:prstGeom prst="rect">
            <a:avLst/>
          </a:prstGeom>
          <a:noFill/>
        </p:spPr>
        <p:txBody>
          <a:bodyPr wrap="square" lIns="0" tIns="0" rIns="0" bIns="0" rtlCol="0">
            <a:spAutoFit/>
          </a:bodyPr>
          <a:lstStyle/>
          <a:p>
            <a:pPr algn="ctr"/>
            <a:r>
              <a:rPr lang="en-US" sz="4000" dirty="0">
                <a:solidFill>
                  <a:schemeClr val="bg1"/>
                </a:solidFill>
              </a:rPr>
              <a:t>www.dot.net</a:t>
            </a:r>
          </a:p>
        </p:txBody>
      </p:sp>
    </p:spTree>
    <p:extLst>
      <p:ext uri="{BB962C8B-B14F-4D97-AF65-F5344CB8AC3E}">
        <p14:creationId xmlns:p14="http://schemas.microsoft.com/office/powerpoint/2010/main" val="28074732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p:txBody>
          <a:bodyPr/>
          <a:lstStyle/>
          <a:p>
            <a:r>
              <a:rPr lang="en-US">
                <a:latin typeface="+mj-lt"/>
              </a:rPr>
              <a:t>.NET Core 3.0 Themes</a:t>
            </a:r>
          </a:p>
        </p:txBody>
      </p:sp>
      <p:sp>
        <p:nvSpPr>
          <p:cNvPr id="9" name="Rectangle 8">
            <a:extLst>
              <a:ext uri="{FF2B5EF4-FFF2-40B4-BE49-F238E27FC236}">
                <a16:creationId xmlns:a16="http://schemas.microsoft.com/office/drawing/2014/main" id="{ED28395D-E673-4604-A342-0E524C9D6968}"/>
              </a:ext>
            </a:extLst>
          </p:cNvPr>
          <p:cNvSpPr/>
          <p:nvPr/>
        </p:nvSpPr>
        <p:spPr>
          <a:xfrm>
            <a:off x="656243" y="3717671"/>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Desktop Workloads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&amp; UI Interop</a:t>
            </a:r>
            <a:endParaRPr kumimoji="0" lang="en-US" sz="2400" b="1" i="0" u="none" strike="noStrike" kern="1200" cap="none" spc="0" normalizeH="0" baseline="0" noProof="0">
              <a:ln>
                <a:noFill/>
              </a:ln>
              <a:solidFill>
                <a:srgbClr val="50505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B375FD2-2E0F-4489-9DE9-A411D5DFC46E}"/>
              </a:ext>
            </a:extLst>
          </p:cNvPr>
          <p:cNvSpPr/>
          <p:nvPr/>
        </p:nvSpPr>
        <p:spPr>
          <a:xfrm>
            <a:off x="4631031" y="3711645"/>
            <a:ext cx="2929939" cy="15696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Web App Development Productivity &amp; Microservices</a:t>
            </a:r>
          </a:p>
        </p:txBody>
      </p:sp>
      <p:sp>
        <p:nvSpPr>
          <p:cNvPr id="16" name="globe_2" title="Icon of a sphere made of lines">
            <a:extLst>
              <a:ext uri="{FF2B5EF4-FFF2-40B4-BE49-F238E27FC236}">
                <a16:creationId xmlns:a16="http://schemas.microsoft.com/office/drawing/2014/main" id="{3B91B990-782D-4610-990B-67B6C676778D}"/>
              </a:ext>
            </a:extLst>
          </p:cNvPr>
          <p:cNvSpPr>
            <a:spLocks noChangeAspect="1" noEditPoints="1"/>
          </p:cNvSpPr>
          <p:nvPr/>
        </p:nvSpPr>
        <p:spPr bwMode="auto">
          <a:xfrm>
            <a:off x="5628561" y="2287107"/>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FDD4B80E-CB1F-4A53-89BE-B2B757BDBCA3}"/>
              </a:ext>
            </a:extLst>
          </p:cNvPr>
          <p:cNvGrpSpPr/>
          <p:nvPr/>
        </p:nvGrpSpPr>
        <p:grpSpPr>
          <a:xfrm>
            <a:off x="1527509" y="2287107"/>
            <a:ext cx="1187405" cy="1168018"/>
            <a:chOff x="1527509" y="2287107"/>
            <a:chExt cx="1187405" cy="1168018"/>
          </a:xfrm>
        </p:grpSpPr>
        <p:sp>
          <p:nvSpPr>
            <p:cNvPr id="12" name="desktop" title="a desktop PC">
              <a:extLst>
                <a:ext uri="{FF2B5EF4-FFF2-40B4-BE49-F238E27FC236}">
                  <a16:creationId xmlns:a16="http://schemas.microsoft.com/office/drawing/2014/main" id="{23175E1B-3E2E-49B7-A442-93A904B02708}"/>
                </a:ext>
              </a:extLst>
            </p:cNvPr>
            <p:cNvSpPr>
              <a:spLocks noChangeAspect="1" noEditPoints="1"/>
            </p:cNvSpPr>
            <p:nvPr/>
          </p:nvSpPr>
          <p:spPr bwMode="auto">
            <a:xfrm>
              <a:off x="1527509" y="2287107"/>
              <a:ext cx="1187405" cy="116801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7" name="Picture 16" descr="A close up of a logo&#10;&#10;Description generated with very high confidence">
              <a:extLst>
                <a:ext uri="{FF2B5EF4-FFF2-40B4-BE49-F238E27FC236}">
                  <a16:creationId xmlns:a16="http://schemas.microsoft.com/office/drawing/2014/main" id="{8C62A097-B9D9-4F19-A7DE-62EA93921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470" y="2426198"/>
              <a:ext cx="397482" cy="423652"/>
            </a:xfrm>
            <a:prstGeom prst="rect">
              <a:avLst/>
            </a:prstGeom>
            <a:noFill/>
          </p:spPr>
        </p:pic>
      </p:grpSp>
      <p:sp>
        <p:nvSpPr>
          <p:cNvPr id="18" name="Rectangle 17">
            <a:extLst>
              <a:ext uri="{FF2B5EF4-FFF2-40B4-BE49-F238E27FC236}">
                <a16:creationId xmlns:a16="http://schemas.microsoft.com/office/drawing/2014/main" id="{9E16B7B1-9F07-473C-96BA-C0FB076BD4B3}"/>
              </a:ext>
            </a:extLst>
          </p:cNvPr>
          <p:cNvSpPr/>
          <p:nvPr/>
        </p:nvSpPr>
        <p:spPr>
          <a:xfrm>
            <a:off x="8605819" y="3623373"/>
            <a:ext cx="2929939" cy="1200329"/>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Artificial Intelligence &amp; Machine Learning</a:t>
            </a:r>
          </a:p>
        </p:txBody>
      </p:sp>
      <p:sp>
        <p:nvSpPr>
          <p:cNvPr id="19" name="brain_2" title="Icon of a brain with circles and connection lines inside">
            <a:extLst>
              <a:ext uri="{FF2B5EF4-FFF2-40B4-BE49-F238E27FC236}">
                <a16:creationId xmlns:a16="http://schemas.microsoft.com/office/drawing/2014/main" id="{B7C5D415-00C3-47D9-A8A7-4065F22F51EC}"/>
              </a:ext>
            </a:extLst>
          </p:cNvPr>
          <p:cNvSpPr>
            <a:spLocks noChangeAspect="1" noEditPoints="1"/>
          </p:cNvSpPr>
          <p:nvPr/>
        </p:nvSpPr>
        <p:spPr bwMode="auto">
          <a:xfrm>
            <a:off x="9286226" y="2228473"/>
            <a:ext cx="1569123" cy="105214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5844074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2778253"/>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2782161"/>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2782161"/>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2782161"/>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2782161"/>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2782161"/>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2780652"/>
            <a:ext cx="11276838" cy="1280160"/>
          </a:xfrm>
          <a:prstGeom prst="rect">
            <a:avLst/>
          </a:prstGeom>
        </p:spPr>
      </p:pic>
      <p:grpSp>
        <p:nvGrpSpPr>
          <p:cNvPr id="31" name="Group 30"/>
          <p:cNvGrpSpPr/>
          <p:nvPr/>
        </p:nvGrpSpPr>
        <p:grpSpPr>
          <a:xfrm>
            <a:off x="275840" y="1352882"/>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352882"/>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352882"/>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352882"/>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352882"/>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352882"/>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352882"/>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39" name="Title 1">
            <a:extLst>
              <a:ext uri="{FF2B5EF4-FFF2-40B4-BE49-F238E27FC236}">
                <a16:creationId xmlns:a16="http://schemas.microsoft.com/office/drawing/2014/main" id="{19AFE05D-9736-471E-B5D2-207940914560}"/>
              </a:ext>
            </a:extLst>
          </p:cNvPr>
          <p:cNvSpPr txBox="1">
            <a:spLocks/>
          </p:cNvSpPr>
          <p:nvPr/>
        </p:nvSpPr>
        <p:spPr>
          <a:xfrm>
            <a:off x="-23750" y="-33759"/>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rPr>
              <a:t>anything</a:t>
            </a:r>
          </a:p>
        </p:txBody>
      </p:sp>
      <p:grpSp>
        <p:nvGrpSpPr>
          <p:cNvPr id="38" name="Group 37">
            <a:extLst>
              <a:ext uri="{FF2B5EF4-FFF2-40B4-BE49-F238E27FC236}">
                <a16:creationId xmlns:a16="http://schemas.microsoft.com/office/drawing/2014/main" id="{654BB647-6ED6-456E-AC67-BE447E05046D}"/>
              </a:ext>
            </a:extLst>
          </p:cNvPr>
          <p:cNvGrpSpPr/>
          <p:nvPr/>
        </p:nvGrpSpPr>
        <p:grpSpPr>
          <a:xfrm>
            <a:off x="433831" y="4888127"/>
            <a:ext cx="11276838" cy="1294707"/>
            <a:chOff x="433831" y="4888127"/>
            <a:chExt cx="11276838" cy="1294707"/>
          </a:xfrm>
        </p:grpSpPr>
        <p:grpSp>
          <p:nvGrpSpPr>
            <p:cNvPr id="71" name="Group 70">
              <a:extLst>
                <a:ext uri="{FF2B5EF4-FFF2-40B4-BE49-F238E27FC236}">
                  <a16:creationId xmlns:a16="http://schemas.microsoft.com/office/drawing/2014/main" id="{4CDCA4A5-2A05-4E51-9B6D-0661EAEE6D8A}"/>
                </a:ext>
              </a:extLst>
            </p:cNvPr>
            <p:cNvGrpSpPr/>
            <p:nvPr/>
          </p:nvGrpSpPr>
          <p:grpSpPr>
            <a:xfrm>
              <a:off x="433831" y="4888127"/>
              <a:ext cx="11276838" cy="1294707"/>
              <a:chOff x="433831" y="4567502"/>
              <a:chExt cx="11276838" cy="1294707"/>
            </a:xfrm>
          </p:grpSpPr>
          <p:pic>
            <p:nvPicPr>
              <p:cNvPr id="73" name="Picture 72">
                <a:extLst>
                  <a:ext uri="{FF2B5EF4-FFF2-40B4-BE49-F238E27FC236}">
                    <a16:creationId xmlns:a16="http://schemas.microsoft.com/office/drawing/2014/main" id="{00D6A1FB-AE57-4AEF-AFCF-A87BDEAF0D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433831" y="4579369"/>
                <a:ext cx="11276838" cy="1280160"/>
              </a:xfrm>
              <a:prstGeom prst="rect">
                <a:avLst/>
              </a:prstGeom>
            </p:spPr>
          </p:pic>
          <p:grpSp>
            <p:nvGrpSpPr>
              <p:cNvPr id="72" name="Group 71">
                <a:extLst>
                  <a:ext uri="{FF2B5EF4-FFF2-40B4-BE49-F238E27FC236}">
                    <a16:creationId xmlns:a16="http://schemas.microsoft.com/office/drawing/2014/main" id="{01FDCC56-1BDB-46B5-B0FC-2A0E25E2E28B}"/>
                  </a:ext>
                </a:extLst>
              </p:cNvPr>
              <p:cNvGrpSpPr/>
              <p:nvPr/>
            </p:nvGrpSpPr>
            <p:grpSpPr>
              <a:xfrm>
                <a:off x="433831" y="4567502"/>
                <a:ext cx="11276838" cy="1294707"/>
                <a:chOff x="433831" y="4567502"/>
                <a:chExt cx="11276838" cy="1294707"/>
              </a:xfrm>
            </p:grpSpPr>
            <p:pic>
              <p:nvPicPr>
                <p:cNvPr id="74" name="Picture 73">
                  <a:extLst>
                    <a:ext uri="{FF2B5EF4-FFF2-40B4-BE49-F238E27FC236}">
                      <a16:creationId xmlns:a16="http://schemas.microsoft.com/office/drawing/2014/main" id="{446F1DAE-47E8-420E-ABEA-4D2A60A0D0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33831" y="4567502"/>
                  <a:ext cx="11276838" cy="1280160"/>
                </a:xfrm>
                <a:prstGeom prst="rect">
                  <a:avLst/>
                </a:prstGeom>
              </p:spPr>
            </p:pic>
            <p:pic>
              <p:nvPicPr>
                <p:cNvPr id="75" name="Picture 74">
                  <a:extLst>
                    <a:ext uri="{FF2B5EF4-FFF2-40B4-BE49-F238E27FC236}">
                      <a16:creationId xmlns:a16="http://schemas.microsoft.com/office/drawing/2014/main" id="{90E8B8CA-F90F-4982-9D06-4DF51EB41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33831" y="4571124"/>
                  <a:ext cx="11276838" cy="1280160"/>
                </a:xfrm>
                <a:prstGeom prst="rect">
                  <a:avLst/>
                </a:prstGeom>
              </p:spPr>
            </p:pic>
            <p:pic>
              <p:nvPicPr>
                <p:cNvPr id="76" name="Picture 75">
                  <a:extLst>
                    <a:ext uri="{FF2B5EF4-FFF2-40B4-BE49-F238E27FC236}">
                      <a16:creationId xmlns:a16="http://schemas.microsoft.com/office/drawing/2014/main" id="{9397231C-EFFB-4093-9856-49769973E5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433831" y="4576587"/>
                  <a:ext cx="11276838" cy="1280160"/>
                </a:xfrm>
                <a:prstGeom prst="rect">
                  <a:avLst/>
                </a:prstGeom>
              </p:spPr>
            </p:pic>
            <p:pic>
              <p:nvPicPr>
                <p:cNvPr id="77" name="Picture 76">
                  <a:extLst>
                    <a:ext uri="{FF2B5EF4-FFF2-40B4-BE49-F238E27FC236}">
                      <a16:creationId xmlns:a16="http://schemas.microsoft.com/office/drawing/2014/main" id="{9C3484A2-795A-431A-AA4F-7EAE7DF9BA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433831" y="4582049"/>
                  <a:ext cx="11276838" cy="1280160"/>
                </a:xfrm>
                <a:prstGeom prst="rect">
                  <a:avLst/>
                </a:prstGeom>
              </p:spPr>
            </p:pic>
          </p:grpSp>
        </p:grpSp>
        <p:sp>
          <p:nvSpPr>
            <p:cNvPr id="101" name="Rectangle 100">
              <a:extLst>
                <a:ext uri="{FF2B5EF4-FFF2-40B4-BE49-F238E27FC236}">
                  <a16:creationId xmlns:a16="http://schemas.microsoft.com/office/drawing/2014/main" id="{A0CE4AB8-5497-47A3-9DC0-10489809326A}"/>
                </a:ext>
              </a:extLst>
            </p:cNvPr>
            <p:cNvSpPr/>
            <p:nvPr/>
          </p:nvSpPr>
          <p:spPr bwMode="auto">
            <a:xfrm>
              <a:off x="6936215" y="5524584"/>
              <a:ext cx="1453611" cy="654628"/>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167CF0AD-A221-44CA-B9DB-673E1FA6F6A6}"/>
                </a:ext>
              </a:extLst>
            </p:cNvPr>
            <p:cNvSpPr/>
            <p:nvPr/>
          </p:nvSpPr>
          <p:spPr bwMode="auto">
            <a:xfrm>
              <a:off x="3790039" y="5498162"/>
              <a:ext cx="1453611" cy="654628"/>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8" name="Group 77">
            <a:extLst>
              <a:ext uri="{FF2B5EF4-FFF2-40B4-BE49-F238E27FC236}">
                <a16:creationId xmlns:a16="http://schemas.microsoft.com/office/drawing/2014/main" id="{32BCD14F-57C9-4CAE-9AFB-C4E3426C3B49}"/>
              </a:ext>
            </a:extLst>
          </p:cNvPr>
          <p:cNvGrpSpPr/>
          <p:nvPr/>
        </p:nvGrpSpPr>
        <p:grpSpPr>
          <a:xfrm>
            <a:off x="-271953" y="5910511"/>
            <a:ext cx="2286000" cy="1056537"/>
            <a:chOff x="-271953" y="5352378"/>
            <a:chExt cx="2286000" cy="1056537"/>
          </a:xfrm>
        </p:grpSpPr>
        <p:sp>
          <p:nvSpPr>
            <p:cNvPr id="79" name="Graphic 93">
              <a:extLst>
                <a:ext uri="{FF2B5EF4-FFF2-40B4-BE49-F238E27FC236}">
                  <a16:creationId xmlns:a16="http://schemas.microsoft.com/office/drawing/2014/main" id="{7B55D016-D6F9-4D7E-8DEF-9A03D0A558FF}"/>
                </a:ext>
              </a:extLst>
            </p:cNvPr>
            <p:cNvSpPr/>
            <p:nvPr/>
          </p:nvSpPr>
          <p:spPr>
            <a:xfrm>
              <a:off x="639464" y="5352378"/>
              <a:ext cx="463167" cy="454535"/>
            </a:xfrm>
            <a:custGeom>
              <a:avLst/>
              <a:gdLst>
                <a:gd name="connsiteX0" fmla="*/ 737711 w 1533525"/>
                <a:gd name="connsiteY0" fmla="*/ 216694 h 1504950"/>
                <a:gd name="connsiteX1" fmla="*/ 401479 w 1533525"/>
                <a:gd name="connsiteY1" fmla="*/ 552926 h 1504950"/>
                <a:gd name="connsiteX2" fmla="*/ 187166 w 1533525"/>
                <a:gd name="connsiteY2" fmla="*/ 386239 h 1504950"/>
                <a:gd name="connsiteX3" fmla="*/ 102394 w 1533525"/>
                <a:gd name="connsiteY3" fmla="*/ 428149 h 1504950"/>
                <a:gd name="connsiteX4" fmla="*/ 102394 w 1533525"/>
                <a:gd name="connsiteY4" fmla="*/ 852011 h 1504950"/>
                <a:gd name="connsiteX5" fmla="*/ 187166 w 1533525"/>
                <a:gd name="connsiteY5" fmla="*/ 893921 h 1504950"/>
                <a:gd name="connsiteX6" fmla="*/ 401479 w 1533525"/>
                <a:gd name="connsiteY6" fmla="*/ 727234 h 1504950"/>
                <a:gd name="connsiteX7" fmla="*/ 737711 w 1533525"/>
                <a:gd name="connsiteY7" fmla="*/ 1064419 h 1504950"/>
                <a:gd name="connsiteX8" fmla="*/ 949166 w 1533525"/>
                <a:gd name="connsiteY8" fmla="*/ 979646 h 1504950"/>
                <a:gd name="connsiteX9" fmla="*/ 949166 w 1533525"/>
                <a:gd name="connsiteY9" fmla="*/ 301466 h 1504950"/>
                <a:gd name="connsiteX10" fmla="*/ 737711 w 1533525"/>
                <a:gd name="connsiteY10" fmla="*/ 216694 h 1504950"/>
                <a:gd name="connsiteX11" fmla="*/ 187166 w 1533525"/>
                <a:gd name="connsiteY11" fmla="*/ 767239 h 1504950"/>
                <a:gd name="connsiteX12" fmla="*/ 187166 w 1533525"/>
                <a:gd name="connsiteY12" fmla="*/ 512921 h 1504950"/>
                <a:gd name="connsiteX13" fmla="*/ 313849 w 1533525"/>
                <a:gd name="connsiteY13" fmla="*/ 639604 h 1504950"/>
                <a:gd name="connsiteX14" fmla="*/ 187166 w 1533525"/>
                <a:gd name="connsiteY14" fmla="*/ 767239 h 1504950"/>
                <a:gd name="connsiteX15" fmla="*/ 513874 w 1533525"/>
                <a:gd name="connsiteY15" fmla="*/ 640556 h 1504950"/>
                <a:gd name="connsiteX16" fmla="*/ 737711 w 1533525"/>
                <a:gd name="connsiteY16" fmla="*/ 466249 h 1504950"/>
                <a:gd name="connsiteX17" fmla="*/ 737711 w 1533525"/>
                <a:gd name="connsiteY17" fmla="*/ 814864 h 1504950"/>
                <a:gd name="connsiteX18" fmla="*/ 513874 w 1533525"/>
                <a:gd name="connsiteY18" fmla="*/ 640556 h 1504950"/>
                <a:gd name="connsiteX19" fmla="*/ 1140619 w 1533525"/>
                <a:gd name="connsiteY19" fmla="*/ 7144 h 1504950"/>
                <a:gd name="connsiteX20" fmla="*/ 1531144 w 1533525"/>
                <a:gd name="connsiteY20" fmla="*/ 159544 h 1504950"/>
                <a:gd name="connsiteX21" fmla="*/ 1531144 w 1533525"/>
                <a:gd name="connsiteY21" fmla="*/ 1331119 h 1504950"/>
                <a:gd name="connsiteX22" fmla="*/ 1140619 w 1533525"/>
                <a:gd name="connsiteY22" fmla="*/ 1502569 h 1504950"/>
                <a:gd name="connsiteX23" fmla="*/ 7144 w 1533525"/>
                <a:gd name="connsiteY23" fmla="*/ 1159669 h 1504950"/>
                <a:gd name="connsiteX24" fmla="*/ 7144 w 1533525"/>
                <a:gd name="connsiteY24" fmla="*/ 1121569 h 1504950"/>
                <a:gd name="connsiteX25" fmla="*/ 1133951 w 1533525"/>
                <a:gd name="connsiteY25" fmla="*/ 1211104 h 1504950"/>
                <a:gd name="connsiteX26" fmla="*/ 1145381 w 1533525"/>
                <a:gd name="connsiteY26" fmla="*/ 1212056 h 1504950"/>
                <a:gd name="connsiteX27" fmla="*/ 1140619 w 1533525"/>
                <a:gd name="connsiteY27" fmla="*/ 7144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33525" h="1504950">
                  <a:moveTo>
                    <a:pt x="737711" y="216694"/>
                  </a:moveTo>
                  <a:lnTo>
                    <a:pt x="401479" y="552926"/>
                  </a:lnTo>
                  <a:lnTo>
                    <a:pt x="187166" y="386239"/>
                  </a:lnTo>
                  <a:lnTo>
                    <a:pt x="102394" y="428149"/>
                  </a:lnTo>
                  <a:lnTo>
                    <a:pt x="102394" y="852011"/>
                  </a:lnTo>
                  <a:lnTo>
                    <a:pt x="187166" y="893921"/>
                  </a:lnTo>
                  <a:lnTo>
                    <a:pt x="401479" y="727234"/>
                  </a:lnTo>
                  <a:lnTo>
                    <a:pt x="737711" y="1064419"/>
                  </a:lnTo>
                  <a:lnTo>
                    <a:pt x="949166" y="979646"/>
                  </a:lnTo>
                  <a:lnTo>
                    <a:pt x="949166" y="301466"/>
                  </a:lnTo>
                  <a:lnTo>
                    <a:pt x="737711" y="216694"/>
                  </a:lnTo>
                  <a:close/>
                  <a:moveTo>
                    <a:pt x="187166" y="767239"/>
                  </a:moveTo>
                  <a:lnTo>
                    <a:pt x="187166" y="512921"/>
                  </a:lnTo>
                  <a:lnTo>
                    <a:pt x="313849" y="639604"/>
                  </a:lnTo>
                  <a:lnTo>
                    <a:pt x="187166" y="767239"/>
                  </a:lnTo>
                  <a:close/>
                  <a:moveTo>
                    <a:pt x="513874" y="640556"/>
                  </a:moveTo>
                  <a:lnTo>
                    <a:pt x="737711" y="466249"/>
                  </a:lnTo>
                  <a:lnTo>
                    <a:pt x="737711" y="814864"/>
                  </a:lnTo>
                  <a:lnTo>
                    <a:pt x="513874" y="640556"/>
                  </a:lnTo>
                  <a:close/>
                  <a:moveTo>
                    <a:pt x="1140619" y="7144"/>
                  </a:moveTo>
                  <a:lnTo>
                    <a:pt x="1531144" y="159544"/>
                  </a:lnTo>
                  <a:lnTo>
                    <a:pt x="1531144" y="1331119"/>
                  </a:lnTo>
                  <a:lnTo>
                    <a:pt x="1140619" y="1502569"/>
                  </a:lnTo>
                  <a:lnTo>
                    <a:pt x="7144" y="1159669"/>
                  </a:lnTo>
                  <a:lnTo>
                    <a:pt x="7144" y="1121569"/>
                  </a:lnTo>
                  <a:lnTo>
                    <a:pt x="1133951" y="1211104"/>
                  </a:lnTo>
                  <a:lnTo>
                    <a:pt x="1145381" y="1212056"/>
                  </a:lnTo>
                  <a:lnTo>
                    <a:pt x="1140619" y="7144"/>
                  </a:lnTo>
                  <a:close/>
                </a:path>
              </a:pathLst>
            </a:custGeom>
            <a:solidFill>
              <a:srgbClr val="B177ED"/>
            </a:solidFill>
            <a:ln w="9525" cap="flat">
              <a:solidFill>
                <a:srgbClr val="B177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ACC53BDD-9DBE-41B1-98A6-FCA69F185756}"/>
                </a:ext>
              </a:extLst>
            </p:cNvPr>
            <p:cNvSpPr/>
            <p:nvPr/>
          </p:nvSpPr>
          <p:spPr bwMode="auto">
            <a:xfrm>
              <a:off x="-271953" y="5860275"/>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a:t>
              </a:r>
            </a:p>
          </p:txBody>
        </p:sp>
      </p:grpSp>
      <p:grpSp>
        <p:nvGrpSpPr>
          <p:cNvPr id="81" name="Group 80">
            <a:extLst>
              <a:ext uri="{FF2B5EF4-FFF2-40B4-BE49-F238E27FC236}">
                <a16:creationId xmlns:a16="http://schemas.microsoft.com/office/drawing/2014/main" id="{CB2DFF7A-72A6-4FCF-8727-4A8F2019BB2A}"/>
              </a:ext>
            </a:extLst>
          </p:cNvPr>
          <p:cNvGrpSpPr/>
          <p:nvPr/>
        </p:nvGrpSpPr>
        <p:grpSpPr>
          <a:xfrm>
            <a:off x="4537000" y="5888402"/>
            <a:ext cx="3185096" cy="1104565"/>
            <a:chOff x="4537000" y="5330269"/>
            <a:chExt cx="3185096" cy="1104565"/>
          </a:xfrm>
        </p:grpSpPr>
        <p:sp>
          <p:nvSpPr>
            <p:cNvPr id="82" name="Freeform 21">
              <a:extLst>
                <a:ext uri="{FF2B5EF4-FFF2-40B4-BE49-F238E27FC236}">
                  <a16:creationId xmlns:a16="http://schemas.microsoft.com/office/drawing/2014/main" id="{93282510-CF59-49C5-8EA4-42684D951D90}"/>
                </a:ext>
              </a:extLst>
            </p:cNvPr>
            <p:cNvSpPr>
              <a:spLocks noChangeAspect="1" noEditPoints="1"/>
            </p:cNvSpPr>
            <p:nvPr/>
          </p:nvSpPr>
          <p:spPr bwMode="auto">
            <a:xfrm>
              <a:off x="5897941" y="5330269"/>
              <a:ext cx="463214" cy="455015"/>
            </a:xfrm>
            <a:custGeom>
              <a:avLst/>
              <a:gdLst>
                <a:gd name="T0" fmla="*/ 71 w 1130"/>
                <a:gd name="T1" fmla="*/ 628 h 1110"/>
                <a:gd name="T2" fmla="*/ 132 w 1130"/>
                <a:gd name="T3" fmla="*/ 659 h 1110"/>
                <a:gd name="T4" fmla="*/ 293 w 1130"/>
                <a:gd name="T5" fmla="*/ 536 h 1110"/>
                <a:gd name="T6" fmla="*/ 542 w 1130"/>
                <a:gd name="T7" fmla="*/ 785 h 1110"/>
                <a:gd name="T8" fmla="*/ 699 w 1130"/>
                <a:gd name="T9" fmla="*/ 721 h 1110"/>
                <a:gd name="T10" fmla="*/ 699 w 1130"/>
                <a:gd name="T11" fmla="*/ 219 h 1110"/>
                <a:gd name="T12" fmla="*/ 542 w 1130"/>
                <a:gd name="T13" fmla="*/ 156 h 1110"/>
                <a:gd name="T14" fmla="*/ 293 w 1130"/>
                <a:gd name="T15" fmla="*/ 405 h 1110"/>
                <a:gd name="T16" fmla="*/ 132 w 1130"/>
                <a:gd name="T17" fmla="*/ 281 h 1110"/>
                <a:gd name="T18" fmla="*/ 71 w 1130"/>
                <a:gd name="T19" fmla="*/ 313 h 1110"/>
                <a:gd name="T20" fmla="*/ 132 w 1130"/>
                <a:gd name="T21" fmla="*/ 377 h 1110"/>
                <a:gd name="T22" fmla="*/ 228 w 1130"/>
                <a:gd name="T23" fmla="*/ 470 h 1110"/>
                <a:gd name="T24" fmla="*/ 132 w 1130"/>
                <a:gd name="T25" fmla="*/ 564 h 1110"/>
                <a:gd name="T26" fmla="*/ 71 w 1130"/>
                <a:gd name="T27" fmla="*/ 628 h 1110"/>
                <a:gd name="T28" fmla="*/ 376 w 1130"/>
                <a:gd name="T29" fmla="*/ 470 h 1110"/>
                <a:gd name="T30" fmla="*/ 542 w 1130"/>
                <a:gd name="T31" fmla="*/ 341 h 1110"/>
                <a:gd name="T32" fmla="*/ 542 w 1130"/>
                <a:gd name="T33" fmla="*/ 599 h 1110"/>
                <a:gd name="T34" fmla="*/ 376 w 1130"/>
                <a:gd name="T35" fmla="*/ 470 h 1110"/>
                <a:gd name="T36" fmla="*/ 841 w 1130"/>
                <a:gd name="T37" fmla="*/ 0 h 1110"/>
                <a:gd name="T38" fmla="*/ 1130 w 1130"/>
                <a:gd name="T39" fmla="*/ 113 h 1110"/>
                <a:gd name="T40" fmla="*/ 1130 w 1130"/>
                <a:gd name="T41" fmla="*/ 983 h 1110"/>
                <a:gd name="T42" fmla="*/ 841 w 1130"/>
                <a:gd name="T43" fmla="*/ 1110 h 1110"/>
                <a:gd name="T44" fmla="*/ 0 w 1130"/>
                <a:gd name="T45" fmla="*/ 856 h 1110"/>
                <a:gd name="T46" fmla="*/ 0 w 1130"/>
                <a:gd name="T47" fmla="*/ 827 h 1110"/>
                <a:gd name="T48" fmla="*/ 835 w 1130"/>
                <a:gd name="T49" fmla="*/ 894 h 1110"/>
                <a:gd name="T50" fmla="*/ 844 w 1130"/>
                <a:gd name="T51" fmla="*/ 894 h 1110"/>
                <a:gd name="T52" fmla="*/ 841 w 1130"/>
                <a:gd name="T5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0" h="1110">
                  <a:moveTo>
                    <a:pt x="71" y="628"/>
                  </a:moveTo>
                  <a:lnTo>
                    <a:pt x="132" y="659"/>
                  </a:lnTo>
                  <a:lnTo>
                    <a:pt x="293" y="536"/>
                  </a:lnTo>
                  <a:lnTo>
                    <a:pt x="542" y="785"/>
                  </a:lnTo>
                  <a:lnTo>
                    <a:pt x="699" y="721"/>
                  </a:lnTo>
                  <a:lnTo>
                    <a:pt x="699" y="219"/>
                  </a:lnTo>
                  <a:lnTo>
                    <a:pt x="542" y="156"/>
                  </a:lnTo>
                  <a:lnTo>
                    <a:pt x="293" y="405"/>
                  </a:lnTo>
                  <a:lnTo>
                    <a:pt x="132" y="281"/>
                  </a:lnTo>
                  <a:lnTo>
                    <a:pt x="71" y="313"/>
                  </a:lnTo>
                  <a:lnTo>
                    <a:pt x="132" y="377"/>
                  </a:lnTo>
                  <a:lnTo>
                    <a:pt x="228" y="470"/>
                  </a:lnTo>
                  <a:lnTo>
                    <a:pt x="132" y="564"/>
                  </a:lnTo>
                  <a:lnTo>
                    <a:pt x="71" y="628"/>
                  </a:lnTo>
                  <a:close/>
                  <a:moveTo>
                    <a:pt x="376" y="470"/>
                  </a:moveTo>
                  <a:lnTo>
                    <a:pt x="542" y="341"/>
                  </a:lnTo>
                  <a:lnTo>
                    <a:pt x="542" y="599"/>
                  </a:lnTo>
                  <a:lnTo>
                    <a:pt x="376" y="470"/>
                  </a:lnTo>
                  <a:close/>
                  <a:moveTo>
                    <a:pt x="841" y="0"/>
                  </a:moveTo>
                  <a:lnTo>
                    <a:pt x="1130" y="113"/>
                  </a:lnTo>
                  <a:lnTo>
                    <a:pt x="1130" y="983"/>
                  </a:lnTo>
                  <a:lnTo>
                    <a:pt x="841" y="1110"/>
                  </a:lnTo>
                  <a:lnTo>
                    <a:pt x="0" y="856"/>
                  </a:lnTo>
                  <a:lnTo>
                    <a:pt x="0" y="827"/>
                  </a:lnTo>
                  <a:lnTo>
                    <a:pt x="835" y="894"/>
                  </a:lnTo>
                  <a:lnTo>
                    <a:pt x="844" y="894"/>
                  </a:lnTo>
                  <a:lnTo>
                    <a:pt x="841" y="0"/>
                  </a:lnTo>
                  <a:close/>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92D3CEFA-1397-4654-95C5-50131B821A89}"/>
                </a:ext>
              </a:extLst>
            </p:cNvPr>
            <p:cNvSpPr/>
            <p:nvPr/>
          </p:nvSpPr>
          <p:spPr bwMode="auto">
            <a:xfrm>
              <a:off x="4537000" y="5886194"/>
              <a:ext cx="3185096"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 Code</a:t>
              </a:r>
            </a:p>
          </p:txBody>
        </p:sp>
      </p:grpSp>
      <p:grpSp>
        <p:nvGrpSpPr>
          <p:cNvPr id="84" name="Group 83">
            <a:extLst>
              <a:ext uri="{FF2B5EF4-FFF2-40B4-BE49-F238E27FC236}">
                <a16:creationId xmlns:a16="http://schemas.microsoft.com/office/drawing/2014/main" id="{0E50E8E4-562A-4B0D-9DAB-A2E8DC73296F}"/>
              </a:ext>
            </a:extLst>
          </p:cNvPr>
          <p:cNvGrpSpPr/>
          <p:nvPr/>
        </p:nvGrpSpPr>
        <p:grpSpPr>
          <a:xfrm>
            <a:off x="8047875" y="5865898"/>
            <a:ext cx="2286000" cy="1085698"/>
            <a:chOff x="7762867" y="5319640"/>
            <a:chExt cx="2286000" cy="1085698"/>
          </a:xfrm>
        </p:grpSpPr>
        <p:sp>
          <p:nvSpPr>
            <p:cNvPr id="85" name="Freeform 5">
              <a:extLst>
                <a:ext uri="{FF2B5EF4-FFF2-40B4-BE49-F238E27FC236}">
                  <a16:creationId xmlns:a16="http://schemas.microsoft.com/office/drawing/2014/main" id="{E8B57812-66CE-45DE-8304-4C9B7ED74CF7}"/>
                </a:ext>
              </a:extLst>
            </p:cNvPr>
            <p:cNvSpPr>
              <a:spLocks noEditPoints="1"/>
            </p:cNvSpPr>
            <p:nvPr/>
          </p:nvSpPr>
          <p:spPr bwMode="auto">
            <a:xfrm>
              <a:off x="8671754" y="5319640"/>
              <a:ext cx="463166" cy="462714"/>
            </a:xfrm>
            <a:custGeom>
              <a:avLst/>
              <a:gdLst>
                <a:gd name="T0" fmla="*/ 128 w 2050"/>
                <a:gd name="T1" fmla="*/ 0 h 2048"/>
                <a:gd name="T2" fmla="*/ 90 w 2050"/>
                <a:gd name="T3" fmla="*/ 6 h 2048"/>
                <a:gd name="T4" fmla="*/ 56 w 2050"/>
                <a:gd name="T5" fmla="*/ 22 h 2048"/>
                <a:gd name="T6" fmla="*/ 16 w 2050"/>
                <a:gd name="T7" fmla="*/ 66 h 2048"/>
                <a:gd name="T8" fmla="*/ 2 w 2050"/>
                <a:gd name="T9" fmla="*/ 102 h 2048"/>
                <a:gd name="T10" fmla="*/ 0 w 2050"/>
                <a:gd name="T11" fmla="*/ 1920 h 2048"/>
                <a:gd name="T12" fmla="*/ 2 w 2050"/>
                <a:gd name="T13" fmla="*/ 1946 h 2048"/>
                <a:gd name="T14" fmla="*/ 16 w 2050"/>
                <a:gd name="T15" fmla="*/ 1982 h 2048"/>
                <a:gd name="T16" fmla="*/ 56 w 2050"/>
                <a:gd name="T17" fmla="*/ 2026 h 2048"/>
                <a:gd name="T18" fmla="*/ 90 w 2050"/>
                <a:gd name="T19" fmla="*/ 2042 h 2048"/>
                <a:gd name="T20" fmla="*/ 128 w 2050"/>
                <a:gd name="T21" fmla="*/ 2048 h 2048"/>
                <a:gd name="T22" fmla="*/ 1936 w 2050"/>
                <a:gd name="T23" fmla="*/ 2048 h 2048"/>
                <a:gd name="T24" fmla="*/ 1972 w 2050"/>
                <a:gd name="T25" fmla="*/ 2038 h 2048"/>
                <a:gd name="T26" fmla="*/ 2012 w 2050"/>
                <a:gd name="T27" fmla="*/ 2010 h 2048"/>
                <a:gd name="T28" fmla="*/ 2040 w 2050"/>
                <a:gd name="T29" fmla="*/ 1970 h 2048"/>
                <a:gd name="T30" fmla="*/ 2050 w 2050"/>
                <a:gd name="T31" fmla="*/ 1934 h 2048"/>
                <a:gd name="T32" fmla="*/ 2050 w 2050"/>
                <a:gd name="T33" fmla="*/ 128 h 2048"/>
                <a:gd name="T34" fmla="*/ 2044 w 2050"/>
                <a:gd name="T35" fmla="*/ 90 h 2048"/>
                <a:gd name="T36" fmla="*/ 2028 w 2050"/>
                <a:gd name="T37" fmla="*/ 56 h 2048"/>
                <a:gd name="T38" fmla="*/ 1984 w 2050"/>
                <a:gd name="T39" fmla="*/ 16 h 2048"/>
                <a:gd name="T40" fmla="*/ 1948 w 2050"/>
                <a:gd name="T41" fmla="*/ 2 h 2048"/>
                <a:gd name="T42" fmla="*/ 1922 w 2050"/>
                <a:gd name="T43" fmla="*/ 0 h 2048"/>
                <a:gd name="T44" fmla="*/ 244 w 2050"/>
                <a:gd name="T45" fmla="*/ 1638 h 2048"/>
                <a:gd name="T46" fmla="*/ 234 w 2050"/>
                <a:gd name="T47" fmla="*/ 1630 h 2048"/>
                <a:gd name="T48" fmla="*/ 224 w 2050"/>
                <a:gd name="T49" fmla="*/ 1608 h 2048"/>
                <a:gd name="T50" fmla="*/ 234 w 2050"/>
                <a:gd name="T51" fmla="*/ 1586 h 2048"/>
                <a:gd name="T52" fmla="*/ 234 w 2050"/>
                <a:gd name="T53" fmla="*/ 478 h 2048"/>
                <a:gd name="T54" fmla="*/ 224 w 2050"/>
                <a:gd name="T55" fmla="*/ 456 h 2048"/>
                <a:gd name="T56" fmla="*/ 234 w 2050"/>
                <a:gd name="T57" fmla="*/ 434 h 2048"/>
                <a:gd name="T58" fmla="*/ 244 w 2050"/>
                <a:gd name="T59" fmla="*/ 426 h 2048"/>
                <a:gd name="T60" fmla="*/ 274 w 2050"/>
                <a:gd name="T61" fmla="*/ 430 h 2048"/>
                <a:gd name="T62" fmla="*/ 278 w 2050"/>
                <a:gd name="T63" fmla="*/ 1630 h 2048"/>
                <a:gd name="T64" fmla="*/ 268 w 2050"/>
                <a:gd name="T65" fmla="*/ 1638 h 2048"/>
                <a:gd name="T66" fmla="*/ 1858 w 2050"/>
                <a:gd name="T67" fmla="*/ 1688 h 2048"/>
                <a:gd name="T68" fmla="*/ 699 w 2050"/>
                <a:gd name="T69" fmla="*/ 1688 h 2048"/>
                <a:gd name="T70" fmla="*/ 675 w 2050"/>
                <a:gd name="T71" fmla="*/ 1668 h 2048"/>
                <a:gd name="T72" fmla="*/ 673 w 2050"/>
                <a:gd name="T73" fmla="*/ 1656 h 2048"/>
                <a:gd name="T74" fmla="*/ 683 w 2050"/>
                <a:gd name="T75" fmla="*/ 1634 h 2048"/>
                <a:gd name="T76" fmla="*/ 705 w 2050"/>
                <a:gd name="T77" fmla="*/ 1624 h 2048"/>
                <a:gd name="T78" fmla="*/ 1864 w 2050"/>
                <a:gd name="T79" fmla="*/ 1624 h 2048"/>
                <a:gd name="T80" fmla="*/ 1888 w 2050"/>
                <a:gd name="T81" fmla="*/ 1644 h 2048"/>
                <a:gd name="T82" fmla="*/ 1890 w 2050"/>
                <a:gd name="T83" fmla="*/ 1656 h 2048"/>
                <a:gd name="T84" fmla="*/ 1880 w 2050"/>
                <a:gd name="T85" fmla="*/ 1678 h 2048"/>
                <a:gd name="T86" fmla="*/ 1858 w 2050"/>
                <a:gd name="T87" fmla="*/ 168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50" h="2048">
                  <a:moveTo>
                    <a:pt x="1922" y="0"/>
                  </a:moveTo>
                  <a:lnTo>
                    <a:pt x="128" y="0"/>
                  </a:lnTo>
                  <a:lnTo>
                    <a:pt x="128" y="0"/>
                  </a:lnTo>
                  <a:lnTo>
                    <a:pt x="114" y="0"/>
                  </a:lnTo>
                  <a:lnTo>
                    <a:pt x="102" y="2"/>
                  </a:lnTo>
                  <a:lnTo>
                    <a:pt x="90" y="6"/>
                  </a:lnTo>
                  <a:lnTo>
                    <a:pt x="78" y="10"/>
                  </a:lnTo>
                  <a:lnTo>
                    <a:pt x="66" y="16"/>
                  </a:lnTo>
                  <a:lnTo>
                    <a:pt x="56" y="22"/>
                  </a:lnTo>
                  <a:lnTo>
                    <a:pt x="38" y="38"/>
                  </a:lnTo>
                  <a:lnTo>
                    <a:pt x="22" y="56"/>
                  </a:lnTo>
                  <a:lnTo>
                    <a:pt x="16" y="66"/>
                  </a:lnTo>
                  <a:lnTo>
                    <a:pt x="10" y="78"/>
                  </a:lnTo>
                  <a:lnTo>
                    <a:pt x="6" y="90"/>
                  </a:lnTo>
                  <a:lnTo>
                    <a:pt x="2" y="102"/>
                  </a:lnTo>
                  <a:lnTo>
                    <a:pt x="0" y="114"/>
                  </a:lnTo>
                  <a:lnTo>
                    <a:pt x="0" y="128"/>
                  </a:lnTo>
                  <a:lnTo>
                    <a:pt x="0" y="1920"/>
                  </a:lnTo>
                  <a:lnTo>
                    <a:pt x="0" y="1920"/>
                  </a:lnTo>
                  <a:lnTo>
                    <a:pt x="0" y="1934"/>
                  </a:lnTo>
                  <a:lnTo>
                    <a:pt x="2" y="1946"/>
                  </a:lnTo>
                  <a:lnTo>
                    <a:pt x="6" y="1958"/>
                  </a:lnTo>
                  <a:lnTo>
                    <a:pt x="10" y="1970"/>
                  </a:lnTo>
                  <a:lnTo>
                    <a:pt x="16" y="1982"/>
                  </a:lnTo>
                  <a:lnTo>
                    <a:pt x="22" y="1992"/>
                  </a:lnTo>
                  <a:lnTo>
                    <a:pt x="38" y="2010"/>
                  </a:lnTo>
                  <a:lnTo>
                    <a:pt x="56" y="2026"/>
                  </a:lnTo>
                  <a:lnTo>
                    <a:pt x="66" y="2032"/>
                  </a:lnTo>
                  <a:lnTo>
                    <a:pt x="78" y="2038"/>
                  </a:lnTo>
                  <a:lnTo>
                    <a:pt x="90" y="2042"/>
                  </a:lnTo>
                  <a:lnTo>
                    <a:pt x="102" y="2046"/>
                  </a:lnTo>
                  <a:lnTo>
                    <a:pt x="114" y="2048"/>
                  </a:lnTo>
                  <a:lnTo>
                    <a:pt x="128" y="2048"/>
                  </a:lnTo>
                  <a:lnTo>
                    <a:pt x="1922" y="2048"/>
                  </a:lnTo>
                  <a:lnTo>
                    <a:pt x="1922" y="2048"/>
                  </a:lnTo>
                  <a:lnTo>
                    <a:pt x="1936" y="2048"/>
                  </a:lnTo>
                  <a:lnTo>
                    <a:pt x="1948" y="2046"/>
                  </a:lnTo>
                  <a:lnTo>
                    <a:pt x="1960" y="2042"/>
                  </a:lnTo>
                  <a:lnTo>
                    <a:pt x="1972" y="2038"/>
                  </a:lnTo>
                  <a:lnTo>
                    <a:pt x="1984" y="2032"/>
                  </a:lnTo>
                  <a:lnTo>
                    <a:pt x="1994" y="2026"/>
                  </a:lnTo>
                  <a:lnTo>
                    <a:pt x="2012" y="2010"/>
                  </a:lnTo>
                  <a:lnTo>
                    <a:pt x="2028" y="1992"/>
                  </a:lnTo>
                  <a:lnTo>
                    <a:pt x="2034" y="1982"/>
                  </a:lnTo>
                  <a:lnTo>
                    <a:pt x="2040" y="1970"/>
                  </a:lnTo>
                  <a:lnTo>
                    <a:pt x="2044" y="1958"/>
                  </a:lnTo>
                  <a:lnTo>
                    <a:pt x="2048" y="1946"/>
                  </a:lnTo>
                  <a:lnTo>
                    <a:pt x="2050" y="1934"/>
                  </a:lnTo>
                  <a:lnTo>
                    <a:pt x="2050" y="1920"/>
                  </a:lnTo>
                  <a:lnTo>
                    <a:pt x="2050" y="128"/>
                  </a:lnTo>
                  <a:lnTo>
                    <a:pt x="2050" y="128"/>
                  </a:lnTo>
                  <a:lnTo>
                    <a:pt x="2050" y="114"/>
                  </a:lnTo>
                  <a:lnTo>
                    <a:pt x="2048" y="102"/>
                  </a:lnTo>
                  <a:lnTo>
                    <a:pt x="2044" y="90"/>
                  </a:lnTo>
                  <a:lnTo>
                    <a:pt x="2040" y="78"/>
                  </a:lnTo>
                  <a:lnTo>
                    <a:pt x="2034" y="66"/>
                  </a:lnTo>
                  <a:lnTo>
                    <a:pt x="2028" y="56"/>
                  </a:lnTo>
                  <a:lnTo>
                    <a:pt x="2012" y="38"/>
                  </a:lnTo>
                  <a:lnTo>
                    <a:pt x="1994" y="22"/>
                  </a:lnTo>
                  <a:lnTo>
                    <a:pt x="1984" y="16"/>
                  </a:lnTo>
                  <a:lnTo>
                    <a:pt x="1972" y="10"/>
                  </a:lnTo>
                  <a:lnTo>
                    <a:pt x="1960" y="6"/>
                  </a:lnTo>
                  <a:lnTo>
                    <a:pt x="1948" y="2"/>
                  </a:lnTo>
                  <a:lnTo>
                    <a:pt x="1936" y="0"/>
                  </a:lnTo>
                  <a:lnTo>
                    <a:pt x="1922" y="0"/>
                  </a:lnTo>
                  <a:lnTo>
                    <a:pt x="1922" y="0"/>
                  </a:lnTo>
                  <a:close/>
                  <a:moveTo>
                    <a:pt x="256" y="1640"/>
                  </a:moveTo>
                  <a:lnTo>
                    <a:pt x="256" y="1640"/>
                  </a:lnTo>
                  <a:lnTo>
                    <a:pt x="244" y="1638"/>
                  </a:lnTo>
                  <a:lnTo>
                    <a:pt x="238" y="1634"/>
                  </a:lnTo>
                  <a:lnTo>
                    <a:pt x="234" y="1630"/>
                  </a:lnTo>
                  <a:lnTo>
                    <a:pt x="234" y="1630"/>
                  </a:lnTo>
                  <a:lnTo>
                    <a:pt x="230" y="1626"/>
                  </a:lnTo>
                  <a:lnTo>
                    <a:pt x="226" y="1620"/>
                  </a:lnTo>
                  <a:lnTo>
                    <a:pt x="224" y="1608"/>
                  </a:lnTo>
                  <a:lnTo>
                    <a:pt x="226" y="1596"/>
                  </a:lnTo>
                  <a:lnTo>
                    <a:pt x="230" y="1590"/>
                  </a:lnTo>
                  <a:lnTo>
                    <a:pt x="234" y="1586"/>
                  </a:lnTo>
                  <a:lnTo>
                    <a:pt x="787" y="1032"/>
                  </a:lnTo>
                  <a:lnTo>
                    <a:pt x="234" y="478"/>
                  </a:lnTo>
                  <a:lnTo>
                    <a:pt x="234" y="478"/>
                  </a:lnTo>
                  <a:lnTo>
                    <a:pt x="230" y="474"/>
                  </a:lnTo>
                  <a:lnTo>
                    <a:pt x="226" y="468"/>
                  </a:lnTo>
                  <a:lnTo>
                    <a:pt x="224" y="456"/>
                  </a:lnTo>
                  <a:lnTo>
                    <a:pt x="226" y="444"/>
                  </a:lnTo>
                  <a:lnTo>
                    <a:pt x="230" y="438"/>
                  </a:lnTo>
                  <a:lnTo>
                    <a:pt x="234" y="434"/>
                  </a:lnTo>
                  <a:lnTo>
                    <a:pt x="234" y="434"/>
                  </a:lnTo>
                  <a:lnTo>
                    <a:pt x="238" y="430"/>
                  </a:lnTo>
                  <a:lnTo>
                    <a:pt x="244" y="426"/>
                  </a:lnTo>
                  <a:lnTo>
                    <a:pt x="256" y="424"/>
                  </a:lnTo>
                  <a:lnTo>
                    <a:pt x="268" y="426"/>
                  </a:lnTo>
                  <a:lnTo>
                    <a:pt x="274" y="430"/>
                  </a:lnTo>
                  <a:lnTo>
                    <a:pt x="278" y="434"/>
                  </a:lnTo>
                  <a:lnTo>
                    <a:pt x="879" y="1032"/>
                  </a:lnTo>
                  <a:lnTo>
                    <a:pt x="278" y="1630"/>
                  </a:lnTo>
                  <a:lnTo>
                    <a:pt x="278" y="1630"/>
                  </a:lnTo>
                  <a:lnTo>
                    <a:pt x="274" y="1634"/>
                  </a:lnTo>
                  <a:lnTo>
                    <a:pt x="268" y="1638"/>
                  </a:lnTo>
                  <a:lnTo>
                    <a:pt x="256" y="1640"/>
                  </a:lnTo>
                  <a:lnTo>
                    <a:pt x="256" y="1640"/>
                  </a:lnTo>
                  <a:close/>
                  <a:moveTo>
                    <a:pt x="1858" y="1688"/>
                  </a:moveTo>
                  <a:lnTo>
                    <a:pt x="705" y="1688"/>
                  </a:lnTo>
                  <a:lnTo>
                    <a:pt x="705" y="1688"/>
                  </a:lnTo>
                  <a:lnTo>
                    <a:pt x="699" y="1688"/>
                  </a:lnTo>
                  <a:lnTo>
                    <a:pt x="693" y="1686"/>
                  </a:lnTo>
                  <a:lnTo>
                    <a:pt x="683" y="1678"/>
                  </a:lnTo>
                  <a:lnTo>
                    <a:pt x="675" y="1668"/>
                  </a:lnTo>
                  <a:lnTo>
                    <a:pt x="673" y="1662"/>
                  </a:lnTo>
                  <a:lnTo>
                    <a:pt x="673" y="1656"/>
                  </a:lnTo>
                  <a:lnTo>
                    <a:pt x="673" y="1656"/>
                  </a:lnTo>
                  <a:lnTo>
                    <a:pt x="673" y="1650"/>
                  </a:lnTo>
                  <a:lnTo>
                    <a:pt x="675" y="1644"/>
                  </a:lnTo>
                  <a:lnTo>
                    <a:pt x="683" y="1634"/>
                  </a:lnTo>
                  <a:lnTo>
                    <a:pt x="693" y="1626"/>
                  </a:lnTo>
                  <a:lnTo>
                    <a:pt x="699" y="1624"/>
                  </a:lnTo>
                  <a:lnTo>
                    <a:pt x="705" y="1624"/>
                  </a:lnTo>
                  <a:lnTo>
                    <a:pt x="1858" y="1624"/>
                  </a:lnTo>
                  <a:lnTo>
                    <a:pt x="1858" y="1624"/>
                  </a:lnTo>
                  <a:lnTo>
                    <a:pt x="1864" y="1624"/>
                  </a:lnTo>
                  <a:lnTo>
                    <a:pt x="1870" y="1626"/>
                  </a:lnTo>
                  <a:lnTo>
                    <a:pt x="1880" y="1634"/>
                  </a:lnTo>
                  <a:lnTo>
                    <a:pt x="1888" y="1644"/>
                  </a:lnTo>
                  <a:lnTo>
                    <a:pt x="1890" y="1650"/>
                  </a:lnTo>
                  <a:lnTo>
                    <a:pt x="1890" y="1656"/>
                  </a:lnTo>
                  <a:lnTo>
                    <a:pt x="1890" y="1656"/>
                  </a:lnTo>
                  <a:lnTo>
                    <a:pt x="1890" y="1662"/>
                  </a:lnTo>
                  <a:lnTo>
                    <a:pt x="1888" y="1668"/>
                  </a:lnTo>
                  <a:lnTo>
                    <a:pt x="1880" y="1678"/>
                  </a:lnTo>
                  <a:lnTo>
                    <a:pt x="1870" y="1686"/>
                  </a:lnTo>
                  <a:lnTo>
                    <a:pt x="1864" y="1688"/>
                  </a:lnTo>
                  <a:lnTo>
                    <a:pt x="1858" y="1688"/>
                  </a:lnTo>
                  <a:lnTo>
                    <a:pt x="1858" y="1688"/>
                  </a:lnTo>
                  <a:close/>
                </a:path>
              </a:pathLst>
            </a:custGeom>
            <a:solidFill>
              <a:schemeClr val="accent6"/>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9871194B-720C-4627-9EE9-6A05B011EA1F}"/>
                </a:ext>
              </a:extLst>
            </p:cNvPr>
            <p:cNvSpPr/>
            <p:nvPr/>
          </p:nvSpPr>
          <p:spPr bwMode="auto">
            <a:xfrm>
              <a:off x="7762867" y="5856698"/>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Command Line</a:t>
              </a:r>
            </a:p>
          </p:txBody>
        </p:sp>
      </p:grpSp>
      <p:grpSp>
        <p:nvGrpSpPr>
          <p:cNvPr id="87" name="Group 86">
            <a:extLst>
              <a:ext uri="{FF2B5EF4-FFF2-40B4-BE49-F238E27FC236}">
                <a16:creationId xmlns:a16="http://schemas.microsoft.com/office/drawing/2014/main" id="{BC717BAC-4ED2-485D-9D15-184FD34A814B}"/>
              </a:ext>
            </a:extLst>
          </p:cNvPr>
          <p:cNvGrpSpPr/>
          <p:nvPr/>
        </p:nvGrpSpPr>
        <p:grpSpPr>
          <a:xfrm>
            <a:off x="10075299" y="5865748"/>
            <a:ext cx="2286000" cy="1087006"/>
            <a:chOff x="10170299" y="5295740"/>
            <a:chExt cx="2286000" cy="1087006"/>
          </a:xfrm>
        </p:grpSpPr>
        <p:grpSp>
          <p:nvGrpSpPr>
            <p:cNvPr id="88" name="Group 87">
              <a:extLst>
                <a:ext uri="{FF2B5EF4-FFF2-40B4-BE49-F238E27FC236}">
                  <a16:creationId xmlns:a16="http://schemas.microsoft.com/office/drawing/2014/main" id="{A67A3531-0194-425D-A317-44625E2064EC}"/>
                </a:ext>
              </a:extLst>
            </p:cNvPr>
            <p:cNvGrpSpPr/>
            <p:nvPr/>
          </p:nvGrpSpPr>
          <p:grpSpPr>
            <a:xfrm>
              <a:off x="10913736" y="5295740"/>
              <a:ext cx="799126" cy="417934"/>
              <a:chOff x="9891406" y="4601803"/>
              <a:chExt cx="1124772" cy="588243"/>
            </a:xfrm>
          </p:grpSpPr>
          <p:sp>
            <p:nvSpPr>
              <p:cNvPr id="90" name="Freeform 13" title="Icon of a cloud">
                <a:extLst>
                  <a:ext uri="{FF2B5EF4-FFF2-40B4-BE49-F238E27FC236}">
                    <a16:creationId xmlns:a16="http://schemas.microsoft.com/office/drawing/2014/main" id="{5F96B99D-C6D4-438B-8633-5FB92BB17BA7}"/>
                  </a:ext>
                </a:extLst>
              </p:cNvPr>
              <p:cNvSpPr>
                <a:spLocks noChangeAspect="1"/>
              </p:cNvSpPr>
              <p:nvPr/>
            </p:nvSpPr>
            <p:spPr bwMode="auto">
              <a:xfrm>
                <a:off x="10594152" y="4879713"/>
                <a:ext cx="422026" cy="2315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1" name="Freeform 6">
                <a:extLst>
                  <a:ext uri="{FF2B5EF4-FFF2-40B4-BE49-F238E27FC236}">
                    <a16:creationId xmlns:a16="http://schemas.microsoft.com/office/drawing/2014/main" id="{BFCC2E9B-9336-4E88-B2DC-C1108AE5841C}"/>
                  </a:ext>
                </a:extLst>
              </p:cNvPr>
              <p:cNvSpPr>
                <a:spLocks/>
              </p:cNvSpPr>
              <p:nvPr/>
            </p:nvSpPr>
            <p:spPr bwMode="auto">
              <a:xfrm>
                <a:off x="9891406" y="4944945"/>
                <a:ext cx="467576" cy="245101"/>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2" name="Freeform 7">
                <a:extLst>
                  <a:ext uri="{FF2B5EF4-FFF2-40B4-BE49-F238E27FC236}">
                    <a16:creationId xmlns:a16="http://schemas.microsoft.com/office/drawing/2014/main" id="{170561B0-DAA8-4FF4-9CA2-CAEF18E3150A}"/>
                  </a:ext>
                </a:extLst>
              </p:cNvPr>
              <p:cNvSpPr>
                <a:spLocks/>
              </p:cNvSpPr>
              <p:nvPr/>
            </p:nvSpPr>
            <p:spPr bwMode="auto">
              <a:xfrm>
                <a:off x="10272254" y="4684760"/>
                <a:ext cx="471347" cy="35068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solidFill>
                <a:srgbClr val="002050"/>
              </a:solidFill>
              <a:ln w="15875"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3" name="Line 8">
                <a:extLst>
                  <a:ext uri="{FF2B5EF4-FFF2-40B4-BE49-F238E27FC236}">
                    <a16:creationId xmlns:a16="http://schemas.microsoft.com/office/drawing/2014/main" id="{0FF841CC-A6EB-4B1F-9081-A911F4D6F011}"/>
                  </a:ext>
                </a:extLst>
              </p:cNvPr>
              <p:cNvSpPr>
                <a:spLocks noChangeShapeType="1"/>
              </p:cNvSpPr>
              <p:nvPr/>
            </p:nvSpPr>
            <p:spPr bwMode="auto">
              <a:xfrm flipV="1">
                <a:off x="10487188" y="5035444"/>
                <a:ext cx="0" cy="120665"/>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4" name="Line 10">
                <a:extLst>
                  <a:ext uri="{FF2B5EF4-FFF2-40B4-BE49-F238E27FC236}">
                    <a16:creationId xmlns:a16="http://schemas.microsoft.com/office/drawing/2014/main" id="{1F5A40D0-0A53-4399-896F-0D8985C06A38}"/>
                  </a:ext>
                </a:extLst>
              </p:cNvPr>
              <p:cNvSpPr>
                <a:spLocks noChangeShapeType="1"/>
              </p:cNvSpPr>
              <p:nvPr/>
            </p:nvSpPr>
            <p:spPr bwMode="auto">
              <a:xfrm flipH="1">
                <a:off x="10336357" y="5156109"/>
                <a:ext cx="25641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5" name="Line 13">
                <a:extLst>
                  <a:ext uri="{FF2B5EF4-FFF2-40B4-BE49-F238E27FC236}">
                    <a16:creationId xmlns:a16="http://schemas.microsoft.com/office/drawing/2014/main" id="{2D7893F2-1C43-4B74-956C-21DEBEECA3E2}"/>
                  </a:ext>
                </a:extLst>
              </p:cNvPr>
              <p:cNvSpPr>
                <a:spLocks noChangeShapeType="1"/>
              </p:cNvSpPr>
              <p:nvPr/>
            </p:nvSpPr>
            <p:spPr bwMode="auto">
              <a:xfrm>
                <a:off x="10392919" y="4790342"/>
                <a:ext cx="71645" cy="139519"/>
              </a:xfrm>
              <a:prstGeom prst="line">
                <a:avLst/>
              </a:prstGeom>
              <a:noFill/>
              <a:ln w="15875" cap="flat">
                <a:solidFill>
                  <a:schemeClr val="accent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CF2"/>
                  </a:solidFill>
                  <a:effectLst/>
                  <a:uLnTx/>
                  <a:uFillTx/>
                  <a:latin typeface="Segoe UI Semilight"/>
                  <a:ea typeface="+mn-ea"/>
                  <a:cs typeface="+mn-cs"/>
                </a:endParaRPr>
              </a:p>
            </p:txBody>
          </p:sp>
          <p:sp>
            <p:nvSpPr>
              <p:cNvPr id="96" name="Freeform 14">
                <a:extLst>
                  <a:ext uri="{FF2B5EF4-FFF2-40B4-BE49-F238E27FC236}">
                    <a16:creationId xmlns:a16="http://schemas.microsoft.com/office/drawing/2014/main" id="{E1328D2B-1607-48E2-96A6-50984F024DC6}"/>
                  </a:ext>
                </a:extLst>
              </p:cNvPr>
              <p:cNvSpPr>
                <a:spLocks/>
              </p:cNvSpPr>
              <p:nvPr/>
            </p:nvSpPr>
            <p:spPr bwMode="auto">
              <a:xfrm>
                <a:off x="10536208" y="4775259"/>
                <a:ext cx="71645" cy="154602"/>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15875" cap="flat">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CF2"/>
                  </a:solidFill>
                  <a:effectLst/>
                  <a:uLnTx/>
                  <a:uFillTx/>
                  <a:latin typeface="Segoe UI Semilight"/>
                  <a:ea typeface="+mn-ea"/>
                  <a:cs typeface="+mn-cs"/>
                </a:endParaRPr>
              </a:p>
            </p:txBody>
          </p:sp>
          <p:sp>
            <p:nvSpPr>
              <p:cNvPr id="97" name="Oval 96">
                <a:extLst>
                  <a:ext uri="{FF2B5EF4-FFF2-40B4-BE49-F238E27FC236}">
                    <a16:creationId xmlns:a16="http://schemas.microsoft.com/office/drawing/2014/main" id="{58F545E9-CA87-487E-A077-C58E77E12302}"/>
                  </a:ext>
                </a:extLst>
              </p:cNvPr>
              <p:cNvSpPr>
                <a:spLocks noChangeArrowheads="1"/>
              </p:cNvSpPr>
              <p:nvPr/>
            </p:nvSpPr>
            <p:spPr bwMode="auto">
              <a:xfrm>
                <a:off x="9951458" y="4601803"/>
                <a:ext cx="347472" cy="343142"/>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89" name="Rectangle 88">
              <a:extLst>
                <a:ext uri="{FF2B5EF4-FFF2-40B4-BE49-F238E27FC236}">
                  <a16:creationId xmlns:a16="http://schemas.microsoft.com/office/drawing/2014/main" id="{056A4ECA-3FB0-4A8F-9364-C3CC206F1EC2}"/>
                </a:ext>
              </a:extLst>
            </p:cNvPr>
            <p:cNvSpPr/>
            <p:nvPr/>
          </p:nvSpPr>
          <p:spPr bwMode="auto">
            <a:xfrm>
              <a:off x="10170299" y="5834106"/>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Semibold"/>
                  <a:ea typeface="+mn-ea"/>
                  <a:cs typeface="Segoe UI" panose="020B0502040204020203" pitchFamily="34" charset="0"/>
                </a:rPr>
                <a:t>Your </a:t>
              </a: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editor</a:t>
              </a:r>
            </a:p>
          </p:txBody>
        </p:sp>
      </p:grpSp>
      <p:grpSp>
        <p:nvGrpSpPr>
          <p:cNvPr id="98" name="Group 97">
            <a:extLst>
              <a:ext uri="{FF2B5EF4-FFF2-40B4-BE49-F238E27FC236}">
                <a16:creationId xmlns:a16="http://schemas.microsoft.com/office/drawing/2014/main" id="{F19C75A2-2150-4854-938D-486DFDFF65AD}"/>
              </a:ext>
            </a:extLst>
          </p:cNvPr>
          <p:cNvGrpSpPr/>
          <p:nvPr/>
        </p:nvGrpSpPr>
        <p:grpSpPr>
          <a:xfrm>
            <a:off x="1568742" y="5799631"/>
            <a:ext cx="3185096" cy="1198879"/>
            <a:chOff x="1734996" y="5241498"/>
            <a:chExt cx="3185096" cy="1198879"/>
          </a:xfrm>
        </p:grpSpPr>
        <p:sp>
          <p:nvSpPr>
            <p:cNvPr id="99" name="Rectangle 98">
              <a:extLst>
                <a:ext uri="{FF2B5EF4-FFF2-40B4-BE49-F238E27FC236}">
                  <a16:creationId xmlns:a16="http://schemas.microsoft.com/office/drawing/2014/main" id="{2E6199BD-3FC0-4079-B0A4-908DC868F35F}"/>
                </a:ext>
              </a:extLst>
            </p:cNvPr>
            <p:cNvSpPr/>
            <p:nvPr/>
          </p:nvSpPr>
          <p:spPr bwMode="auto">
            <a:xfrm>
              <a:off x="1734996" y="5891737"/>
              <a:ext cx="3185096"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 for Mac</a:t>
              </a:r>
            </a:p>
          </p:txBody>
        </p:sp>
        <p:pic>
          <p:nvPicPr>
            <p:cNvPr id="100" name="Picture 99">
              <a:extLst>
                <a:ext uri="{FF2B5EF4-FFF2-40B4-BE49-F238E27FC236}">
                  <a16:creationId xmlns:a16="http://schemas.microsoft.com/office/drawing/2014/main" id="{21B88318-1954-4440-80BF-7ED98EAFC002}"/>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4286" b="90000" l="22467" r="78394"/>
                      </a14:imgEffect>
                    </a14:imgLayer>
                  </a14:imgProps>
                </a:ext>
              </a:extLst>
            </a:blip>
            <a:stretch>
              <a:fillRect/>
            </a:stretch>
          </p:blipFill>
          <p:spPr>
            <a:xfrm>
              <a:off x="2726750" y="5241498"/>
              <a:ext cx="1241680" cy="650626"/>
            </a:xfrm>
            <a:prstGeom prst="rect">
              <a:avLst/>
            </a:prstGeom>
          </p:spPr>
        </p:pic>
      </p:grpSp>
      <p:sp>
        <p:nvSpPr>
          <p:cNvPr id="40" name="TextBox 39">
            <a:extLst>
              <a:ext uri="{FF2B5EF4-FFF2-40B4-BE49-F238E27FC236}">
                <a16:creationId xmlns:a16="http://schemas.microsoft.com/office/drawing/2014/main" id="{E39CBCF4-D7D8-4759-ABE7-AE11290D671F}"/>
              </a:ext>
            </a:extLst>
          </p:cNvPr>
          <p:cNvSpPr txBox="1"/>
          <p:nvPr/>
        </p:nvSpPr>
        <p:spPr>
          <a:xfrm>
            <a:off x="5258636" y="3640083"/>
            <a:ext cx="1664208" cy="1664208"/>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dirty="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510950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up)">
                                      <p:cBhvr>
                                        <p:cTn id="64" dur="500"/>
                                        <p:tgtEl>
                                          <p:spTgt spid="38"/>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fade">
                                      <p:cBhvr>
                                        <p:cTn id="68" dur="500"/>
                                        <p:tgtEl>
                                          <p:spTgt spid="87"/>
                                        </p:tgtEl>
                                      </p:cBhvr>
                                    </p:animEffect>
                                  </p:childTnLst>
                                </p:cTn>
                              </p:par>
                              <p:par>
                                <p:cTn id="69" presetID="10" presetClass="entr" presetSubtype="0" fill="hold" nodeType="withEffect">
                                  <p:stCondLst>
                                    <p:cond delay="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500"/>
                                        <p:tgtEl>
                                          <p:spTgt spid="84"/>
                                        </p:tgtEl>
                                      </p:cBhvr>
                                    </p:animEffect>
                                  </p:childTnLst>
                                </p:cTn>
                              </p:par>
                              <p:par>
                                <p:cTn id="72" presetID="10" presetClass="entr" presetSubtype="0" fill="hold" nodeType="with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fade">
                                      <p:cBhvr>
                                        <p:cTn id="74" dur="500"/>
                                        <p:tgtEl>
                                          <p:spTgt spid="81"/>
                                        </p:tgtEl>
                                      </p:cBhvr>
                                    </p:animEffect>
                                  </p:childTnLst>
                                </p:cTn>
                              </p:par>
                              <p:par>
                                <p:cTn id="75" presetID="10" presetClass="entr" presetSubtype="0" fill="hold" nodeType="with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500"/>
                                        <p:tgtEl>
                                          <p:spTgt spid="98"/>
                                        </p:tgtEl>
                                      </p:cBhvr>
                                    </p:animEffect>
                                  </p:childTnLst>
                                </p:cTn>
                              </p:par>
                              <p:par>
                                <p:cTn id="78" presetID="10" presetClass="entr" presetSubtype="0" fill="hold" nodeType="with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fade">
                                      <p:cBhvr>
                                        <p:cTn id="8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B91E139-349E-4782-99B7-5835C924772E}"/>
              </a:ext>
            </a:extLst>
          </p:cNvPr>
          <p:cNvSpPr>
            <a:spLocks noGrp="1"/>
          </p:cNvSpPr>
          <p:nvPr>
            <p:ph type="body" sz="quarter" idx="10"/>
          </p:nvPr>
        </p:nvSpPr>
        <p:spPr>
          <a:xfrm>
            <a:off x="269239" y="1189178"/>
            <a:ext cx="11793325" cy="3581430"/>
          </a:xfrm>
        </p:spPr>
        <p:txBody>
          <a:bodyPr/>
          <a:lstStyle/>
          <a:p>
            <a:r>
              <a:rPr lang="en-US" sz="3600">
                <a:latin typeface="+mn-lt"/>
              </a:rPr>
              <a:t>UI Framework Enhancements</a:t>
            </a:r>
          </a:p>
          <a:p>
            <a:pPr lvl="1"/>
            <a:r>
              <a:rPr lang="en-US" sz="2000"/>
              <a:t>XAML Islands - WinForms &amp; WPF can host UWP</a:t>
            </a:r>
          </a:p>
          <a:p>
            <a:pPr lvl="1"/>
            <a:r>
              <a:rPr lang="en-US" sz="2000"/>
              <a:t>XAML Controls – WinForms &amp; WPF browser and media UWP controls</a:t>
            </a:r>
          </a:p>
          <a:p>
            <a:pPr lvl="1"/>
            <a:r>
              <a:rPr lang="en-US" sz="2000"/>
              <a:t>High DPI fixes for WinForms</a:t>
            </a:r>
          </a:p>
          <a:p>
            <a:r>
              <a:rPr lang="en-US" sz="3600">
                <a:latin typeface="+mn-lt"/>
              </a:rPr>
              <a:t>Access to all the Windows 10 APIs</a:t>
            </a:r>
          </a:p>
          <a:p>
            <a:r>
              <a:rPr lang="en-US" sz="3600">
                <a:latin typeface="+mn-lt"/>
              </a:rPr>
              <a:t>Also available in next version of .NET Framework (4.8)</a:t>
            </a:r>
          </a:p>
          <a:p>
            <a:endParaRPr lang="en-US" sz="3600">
              <a:latin typeface="+mn-lt"/>
            </a:endParaRPr>
          </a:p>
        </p:txBody>
      </p:sp>
      <p:sp>
        <p:nvSpPr>
          <p:cNvPr id="4" name="Title 3">
            <a:extLst>
              <a:ext uri="{FF2B5EF4-FFF2-40B4-BE49-F238E27FC236}">
                <a16:creationId xmlns:a16="http://schemas.microsoft.com/office/drawing/2014/main" id="{C32CDECC-ACED-4BFA-A8DE-4580F60D90D2}"/>
              </a:ext>
            </a:extLst>
          </p:cNvPr>
          <p:cNvSpPr>
            <a:spLocks noGrp="1"/>
          </p:cNvSpPr>
          <p:nvPr>
            <p:ph type="title"/>
          </p:nvPr>
        </p:nvSpPr>
        <p:spPr/>
        <p:txBody>
          <a:bodyPr/>
          <a:lstStyle/>
          <a:p>
            <a:r>
              <a:rPr lang="en-US"/>
              <a:t>Desktop Improvements</a:t>
            </a:r>
          </a:p>
        </p:txBody>
      </p:sp>
      <p:grpSp>
        <p:nvGrpSpPr>
          <p:cNvPr id="38" name="Group 37">
            <a:extLst>
              <a:ext uri="{FF2B5EF4-FFF2-40B4-BE49-F238E27FC236}">
                <a16:creationId xmlns:a16="http://schemas.microsoft.com/office/drawing/2014/main" id="{1741C641-B2AF-41DF-A68E-13EBA2C1AB4A}"/>
              </a:ext>
            </a:extLst>
          </p:cNvPr>
          <p:cNvGrpSpPr/>
          <p:nvPr/>
        </p:nvGrpSpPr>
        <p:grpSpPr>
          <a:xfrm>
            <a:off x="3009891" y="4607410"/>
            <a:ext cx="6172217" cy="1953462"/>
            <a:chOff x="2824426" y="4720868"/>
            <a:chExt cx="6172217" cy="1953462"/>
          </a:xfrm>
        </p:grpSpPr>
        <p:sp>
          <p:nvSpPr>
            <p:cNvPr id="7" name="desktop" title="a desktop PC">
              <a:extLst>
                <a:ext uri="{FF2B5EF4-FFF2-40B4-BE49-F238E27FC236}">
                  <a16:creationId xmlns:a16="http://schemas.microsoft.com/office/drawing/2014/main" id="{70F7BAE5-2F97-4E8B-840B-5CCEAAD3BC93}"/>
                </a:ext>
              </a:extLst>
            </p:cNvPr>
            <p:cNvSpPr>
              <a:spLocks noChangeAspect="1" noEditPoints="1"/>
            </p:cNvSpPr>
            <p:nvPr/>
          </p:nvSpPr>
          <p:spPr bwMode="auto">
            <a:xfrm>
              <a:off x="5217006" y="5400471"/>
              <a:ext cx="1187405" cy="116801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8" name="Picture 7" descr="A close up of a logo&#10;&#10;Description generated with very high confidence">
              <a:extLst>
                <a:ext uri="{FF2B5EF4-FFF2-40B4-BE49-F238E27FC236}">
                  <a16:creationId xmlns:a16="http://schemas.microsoft.com/office/drawing/2014/main" id="{CFEA0D7B-948D-4FE4-9C49-A7DF1FDC8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1748" y="5539563"/>
              <a:ext cx="397482" cy="423652"/>
            </a:xfrm>
            <a:prstGeom prst="rect">
              <a:avLst/>
            </a:prstGeom>
            <a:noFill/>
          </p:spPr>
        </p:pic>
        <p:cxnSp>
          <p:nvCxnSpPr>
            <p:cNvPr id="3" name="Straight Arrow Connector 2">
              <a:extLst>
                <a:ext uri="{FF2B5EF4-FFF2-40B4-BE49-F238E27FC236}">
                  <a16:creationId xmlns:a16="http://schemas.microsoft.com/office/drawing/2014/main" id="{C08F4FF1-07C5-4F4E-BA06-6D3F9D7F4197}"/>
                </a:ext>
              </a:extLst>
            </p:cNvPr>
            <p:cNvCxnSpPr>
              <a:cxnSpLocks/>
            </p:cNvCxnSpPr>
            <p:nvPr/>
          </p:nvCxnSpPr>
          <p:spPr>
            <a:xfrm>
              <a:off x="4406988" y="5083039"/>
              <a:ext cx="593702" cy="2447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768622A-8D19-4F75-BF82-3FFBCB583CD4}"/>
                </a:ext>
              </a:extLst>
            </p:cNvPr>
            <p:cNvCxnSpPr>
              <a:cxnSpLocks/>
            </p:cNvCxnSpPr>
            <p:nvPr/>
          </p:nvCxnSpPr>
          <p:spPr>
            <a:xfrm flipH="1">
              <a:off x="6531219" y="5118638"/>
              <a:ext cx="962375" cy="3722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0817545-5218-4C12-B624-B15F478199DF}"/>
                </a:ext>
              </a:extLst>
            </p:cNvPr>
            <p:cNvCxnSpPr/>
            <p:nvPr/>
          </p:nvCxnSpPr>
          <p:spPr>
            <a:xfrm flipV="1">
              <a:off x="4189228" y="6124353"/>
              <a:ext cx="797442" cy="2977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70BE72A-AAD5-4684-87B7-9089DDF625DB}"/>
                </a:ext>
              </a:extLst>
            </p:cNvPr>
            <p:cNvCxnSpPr>
              <a:cxnSpLocks/>
            </p:cNvCxnSpPr>
            <p:nvPr/>
          </p:nvCxnSpPr>
          <p:spPr>
            <a:xfrm flipH="1" flipV="1">
              <a:off x="6531219" y="6124353"/>
              <a:ext cx="993880" cy="14885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GenericApp_EB3B" title="Icon of an app window">
              <a:extLst>
                <a:ext uri="{FF2B5EF4-FFF2-40B4-BE49-F238E27FC236}">
                  <a16:creationId xmlns:a16="http://schemas.microsoft.com/office/drawing/2014/main" id="{7E50F6A6-970C-4597-BF22-DBAE0299F2A4}"/>
                </a:ext>
              </a:extLst>
            </p:cNvPr>
            <p:cNvSpPr>
              <a:spLocks noChangeAspect="1" noEditPoints="1"/>
            </p:cNvSpPr>
            <p:nvPr/>
          </p:nvSpPr>
          <p:spPr bwMode="auto">
            <a:xfrm>
              <a:off x="3704377" y="4888277"/>
              <a:ext cx="575803" cy="46082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Website" title="Icon of multiple app windows">
              <a:extLst>
                <a:ext uri="{FF2B5EF4-FFF2-40B4-BE49-F238E27FC236}">
                  <a16:creationId xmlns:a16="http://schemas.microsoft.com/office/drawing/2014/main" id="{91984D04-4347-4999-A5B6-9A5B6A4373B3}"/>
                </a:ext>
              </a:extLst>
            </p:cNvPr>
            <p:cNvSpPr>
              <a:spLocks noChangeAspect="1" noEditPoints="1"/>
            </p:cNvSpPr>
            <p:nvPr/>
          </p:nvSpPr>
          <p:spPr bwMode="auto">
            <a:xfrm>
              <a:off x="3439079" y="6169799"/>
              <a:ext cx="575803" cy="504531"/>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pen" title="Icon of a surface pen with a drawn line below it">
              <a:extLst>
                <a:ext uri="{FF2B5EF4-FFF2-40B4-BE49-F238E27FC236}">
                  <a16:creationId xmlns:a16="http://schemas.microsoft.com/office/drawing/2014/main" id="{2CBB8CEB-72B7-4A7A-B793-D2B9BBA5758A}"/>
                </a:ext>
              </a:extLst>
            </p:cNvPr>
            <p:cNvSpPr>
              <a:spLocks noChangeAspect="1" noEditPoints="1"/>
            </p:cNvSpPr>
            <p:nvPr/>
          </p:nvSpPr>
          <p:spPr bwMode="auto">
            <a:xfrm>
              <a:off x="7529637" y="4720868"/>
              <a:ext cx="514683" cy="520917"/>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PhotoCollection_E7AA" title="Icon of a stacked photo of a landscape">
              <a:extLst>
                <a:ext uri="{FF2B5EF4-FFF2-40B4-BE49-F238E27FC236}">
                  <a16:creationId xmlns:a16="http://schemas.microsoft.com/office/drawing/2014/main" id="{4DCC9A28-30FC-49E8-9460-435EECE96D8D}"/>
                </a:ext>
              </a:extLst>
            </p:cNvPr>
            <p:cNvSpPr>
              <a:spLocks noChangeAspect="1" noEditPoints="1"/>
            </p:cNvSpPr>
            <p:nvPr/>
          </p:nvSpPr>
          <p:spPr bwMode="auto">
            <a:xfrm>
              <a:off x="8385688" y="5327824"/>
              <a:ext cx="610955" cy="46681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28" name="Straight Arrow Connector 27">
              <a:extLst>
                <a:ext uri="{FF2B5EF4-FFF2-40B4-BE49-F238E27FC236}">
                  <a16:creationId xmlns:a16="http://schemas.microsoft.com/office/drawing/2014/main" id="{358DEF2C-8B6D-45C5-9014-D06B40B36164}"/>
                </a:ext>
              </a:extLst>
            </p:cNvPr>
            <p:cNvCxnSpPr>
              <a:cxnSpLocks/>
            </p:cNvCxnSpPr>
            <p:nvPr/>
          </p:nvCxnSpPr>
          <p:spPr>
            <a:xfrm flipH="1">
              <a:off x="6634748" y="5597937"/>
              <a:ext cx="1626418" cy="1861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01DAE09-29BA-414F-AE8E-BB4CCA8EE45D}"/>
                </a:ext>
              </a:extLst>
            </p:cNvPr>
            <p:cNvGrpSpPr/>
            <p:nvPr/>
          </p:nvGrpSpPr>
          <p:grpSpPr>
            <a:xfrm>
              <a:off x="7606535" y="6137284"/>
              <a:ext cx="654631" cy="526898"/>
              <a:chOff x="7606535" y="6137284"/>
              <a:chExt cx="654631" cy="526898"/>
            </a:xfrm>
          </p:grpSpPr>
          <p:sp>
            <p:nvSpPr>
              <p:cNvPr id="25" name="film" title="Icon of a filmstrip">
                <a:extLst>
                  <a:ext uri="{FF2B5EF4-FFF2-40B4-BE49-F238E27FC236}">
                    <a16:creationId xmlns:a16="http://schemas.microsoft.com/office/drawing/2014/main" id="{886A583A-13ED-48E1-82C3-6EC3CFED3F81}"/>
                  </a:ext>
                </a:extLst>
              </p:cNvPr>
              <p:cNvSpPr>
                <a:spLocks noChangeAspect="1" noEditPoints="1"/>
              </p:cNvSpPr>
              <p:nvPr/>
            </p:nvSpPr>
            <p:spPr bwMode="auto">
              <a:xfrm>
                <a:off x="7606535" y="6137284"/>
                <a:ext cx="654631" cy="526898"/>
              </a:xfrm>
              <a:custGeom>
                <a:avLst/>
                <a:gdLst>
                  <a:gd name="T0" fmla="*/ 246 w 246"/>
                  <a:gd name="T1" fmla="*/ 95 h 198"/>
                  <a:gd name="T2" fmla="*/ 246 w 246"/>
                  <a:gd name="T3" fmla="*/ 198 h 198"/>
                  <a:gd name="T4" fmla="*/ 0 w 246"/>
                  <a:gd name="T5" fmla="*/ 198 h 198"/>
                  <a:gd name="T6" fmla="*/ 0 w 246"/>
                  <a:gd name="T7" fmla="*/ 0 h 198"/>
                  <a:gd name="T8" fmla="*/ 246 w 246"/>
                  <a:gd name="T9" fmla="*/ 0 h 198"/>
                  <a:gd name="T10" fmla="*/ 246 w 246"/>
                  <a:gd name="T11" fmla="*/ 95 h 198"/>
                  <a:gd name="T12" fmla="*/ 33 w 246"/>
                  <a:gd name="T13" fmla="*/ 36 h 198"/>
                  <a:gd name="T14" fmla="*/ 33 w 246"/>
                  <a:gd name="T15" fmla="*/ 54 h 198"/>
                  <a:gd name="T16" fmla="*/ 33 w 246"/>
                  <a:gd name="T17" fmla="*/ 0 h 198"/>
                  <a:gd name="T18" fmla="*/ 33 w 246"/>
                  <a:gd name="T19" fmla="*/ 17 h 198"/>
                  <a:gd name="T20" fmla="*/ 33 w 246"/>
                  <a:gd name="T21" fmla="*/ 72 h 198"/>
                  <a:gd name="T22" fmla="*/ 33 w 246"/>
                  <a:gd name="T23" fmla="*/ 89 h 198"/>
                  <a:gd name="T24" fmla="*/ 33 w 246"/>
                  <a:gd name="T25" fmla="*/ 108 h 198"/>
                  <a:gd name="T26" fmla="*/ 33 w 246"/>
                  <a:gd name="T27" fmla="*/ 126 h 198"/>
                  <a:gd name="T28" fmla="*/ 33 w 246"/>
                  <a:gd name="T29" fmla="*/ 144 h 198"/>
                  <a:gd name="T30" fmla="*/ 33 w 246"/>
                  <a:gd name="T31" fmla="*/ 161 h 198"/>
                  <a:gd name="T32" fmla="*/ 33 w 246"/>
                  <a:gd name="T33" fmla="*/ 180 h 198"/>
                  <a:gd name="T34" fmla="*/ 33 w 246"/>
                  <a:gd name="T35" fmla="*/ 198 h 198"/>
                  <a:gd name="T36" fmla="*/ 214 w 246"/>
                  <a:gd name="T37" fmla="*/ 36 h 198"/>
                  <a:gd name="T38" fmla="*/ 214 w 246"/>
                  <a:gd name="T39" fmla="*/ 54 h 198"/>
                  <a:gd name="T40" fmla="*/ 214 w 246"/>
                  <a:gd name="T41" fmla="*/ 0 h 198"/>
                  <a:gd name="T42" fmla="*/ 214 w 246"/>
                  <a:gd name="T43" fmla="*/ 17 h 198"/>
                  <a:gd name="T44" fmla="*/ 214 w 246"/>
                  <a:gd name="T45" fmla="*/ 72 h 198"/>
                  <a:gd name="T46" fmla="*/ 214 w 246"/>
                  <a:gd name="T47" fmla="*/ 89 h 198"/>
                  <a:gd name="T48" fmla="*/ 214 w 246"/>
                  <a:gd name="T49" fmla="*/ 108 h 198"/>
                  <a:gd name="T50" fmla="*/ 214 w 246"/>
                  <a:gd name="T51" fmla="*/ 126 h 198"/>
                  <a:gd name="T52" fmla="*/ 214 w 246"/>
                  <a:gd name="T53" fmla="*/ 144 h 198"/>
                  <a:gd name="T54" fmla="*/ 214 w 246"/>
                  <a:gd name="T55" fmla="*/ 161 h 198"/>
                  <a:gd name="T56" fmla="*/ 214 w 246"/>
                  <a:gd name="T57" fmla="*/ 180 h 198"/>
                  <a:gd name="T58" fmla="*/ 214 w 246"/>
                  <a:gd name="T5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6" h="198">
                    <a:moveTo>
                      <a:pt x="246" y="95"/>
                    </a:moveTo>
                    <a:lnTo>
                      <a:pt x="246" y="198"/>
                    </a:lnTo>
                    <a:lnTo>
                      <a:pt x="0" y="198"/>
                    </a:lnTo>
                    <a:lnTo>
                      <a:pt x="0" y="0"/>
                    </a:lnTo>
                    <a:lnTo>
                      <a:pt x="246" y="0"/>
                    </a:lnTo>
                    <a:lnTo>
                      <a:pt x="246" y="95"/>
                    </a:lnTo>
                    <a:moveTo>
                      <a:pt x="33" y="36"/>
                    </a:moveTo>
                    <a:lnTo>
                      <a:pt x="33" y="54"/>
                    </a:lnTo>
                    <a:moveTo>
                      <a:pt x="33" y="0"/>
                    </a:moveTo>
                    <a:lnTo>
                      <a:pt x="33" y="17"/>
                    </a:lnTo>
                    <a:moveTo>
                      <a:pt x="33" y="72"/>
                    </a:moveTo>
                    <a:lnTo>
                      <a:pt x="33" y="89"/>
                    </a:lnTo>
                    <a:moveTo>
                      <a:pt x="33" y="108"/>
                    </a:moveTo>
                    <a:lnTo>
                      <a:pt x="33" y="126"/>
                    </a:lnTo>
                    <a:moveTo>
                      <a:pt x="33" y="144"/>
                    </a:moveTo>
                    <a:lnTo>
                      <a:pt x="33" y="161"/>
                    </a:lnTo>
                    <a:moveTo>
                      <a:pt x="33" y="180"/>
                    </a:moveTo>
                    <a:lnTo>
                      <a:pt x="33" y="198"/>
                    </a:lnTo>
                    <a:moveTo>
                      <a:pt x="214" y="36"/>
                    </a:moveTo>
                    <a:lnTo>
                      <a:pt x="214" y="54"/>
                    </a:lnTo>
                    <a:moveTo>
                      <a:pt x="214" y="0"/>
                    </a:moveTo>
                    <a:lnTo>
                      <a:pt x="214" y="17"/>
                    </a:lnTo>
                    <a:moveTo>
                      <a:pt x="214" y="72"/>
                    </a:moveTo>
                    <a:lnTo>
                      <a:pt x="214" y="89"/>
                    </a:lnTo>
                    <a:moveTo>
                      <a:pt x="214" y="108"/>
                    </a:moveTo>
                    <a:lnTo>
                      <a:pt x="214" y="126"/>
                    </a:lnTo>
                    <a:moveTo>
                      <a:pt x="214" y="144"/>
                    </a:moveTo>
                    <a:lnTo>
                      <a:pt x="214" y="161"/>
                    </a:lnTo>
                    <a:moveTo>
                      <a:pt x="214" y="180"/>
                    </a:moveTo>
                    <a:lnTo>
                      <a:pt x="214" y="198"/>
                    </a:ln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video_2" title="Icon of a video camera">
                <a:extLst>
                  <a:ext uri="{FF2B5EF4-FFF2-40B4-BE49-F238E27FC236}">
                    <a16:creationId xmlns:a16="http://schemas.microsoft.com/office/drawing/2014/main" id="{51EE4E1C-1F8C-4789-810A-FB7791F1FE42}"/>
                  </a:ext>
                </a:extLst>
              </p:cNvPr>
              <p:cNvSpPr>
                <a:spLocks noChangeAspect="1" noEditPoints="1"/>
              </p:cNvSpPr>
              <p:nvPr/>
            </p:nvSpPr>
            <p:spPr bwMode="auto">
              <a:xfrm>
                <a:off x="7739242" y="6304279"/>
                <a:ext cx="389215" cy="179515"/>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 name="Browser_3" title="Icon of a browser window with an arrow pointing from the outside to the center">
              <a:extLst>
                <a:ext uri="{FF2B5EF4-FFF2-40B4-BE49-F238E27FC236}">
                  <a16:creationId xmlns:a16="http://schemas.microsoft.com/office/drawing/2014/main" id="{32792F5E-5A4B-4D69-AB55-33D6FE3B18B1}"/>
                </a:ext>
              </a:extLst>
            </p:cNvPr>
            <p:cNvSpPr>
              <a:spLocks noChangeAspect="1" noEditPoints="1"/>
            </p:cNvSpPr>
            <p:nvPr/>
          </p:nvSpPr>
          <p:spPr bwMode="auto">
            <a:xfrm>
              <a:off x="2824426" y="5371937"/>
              <a:ext cx="575803" cy="54769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7" name="Straight Arrow Connector 36">
              <a:extLst>
                <a:ext uri="{FF2B5EF4-FFF2-40B4-BE49-F238E27FC236}">
                  <a16:creationId xmlns:a16="http://schemas.microsoft.com/office/drawing/2014/main" id="{5A738494-4F3B-4809-ADDB-354F44660F54}"/>
                </a:ext>
              </a:extLst>
            </p:cNvPr>
            <p:cNvCxnSpPr/>
            <p:nvPr/>
          </p:nvCxnSpPr>
          <p:spPr>
            <a:xfrm>
              <a:off x="3704377" y="5668822"/>
              <a:ext cx="1296313" cy="825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703537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914629-C364-480F-8E7F-83A49E6DA1A8}"/>
              </a:ext>
            </a:extLst>
          </p:cNvPr>
          <p:cNvSpPr>
            <a:spLocks noGrp="1"/>
          </p:cNvSpPr>
          <p:nvPr>
            <p:ph type="body" sz="quarter" idx="10"/>
          </p:nvPr>
        </p:nvSpPr>
        <p:spPr>
          <a:xfrm>
            <a:off x="269239" y="1189177"/>
            <a:ext cx="11653523" cy="3581430"/>
          </a:xfrm>
        </p:spPr>
        <p:txBody>
          <a:bodyPr/>
          <a:lstStyle/>
          <a:p>
            <a:r>
              <a:rPr lang="en-US" sz="3600">
                <a:latin typeface="+mn-lt"/>
              </a:rPr>
              <a:t>Deployment Flexibility</a:t>
            </a:r>
          </a:p>
          <a:p>
            <a:pPr lvl="1"/>
            <a:r>
              <a:rPr lang="en-US" sz="2000"/>
              <a:t>Side-by-side support</a:t>
            </a:r>
          </a:p>
          <a:p>
            <a:pPr lvl="1"/>
            <a:r>
              <a:rPr lang="en-US" sz="2000"/>
              <a:t>Machine global or app local framework</a:t>
            </a:r>
          </a:p>
          <a:p>
            <a:pPr lvl="1"/>
            <a:r>
              <a:rPr lang="en-US" sz="2000"/>
              <a:t>Self-contained EXEs</a:t>
            </a:r>
          </a:p>
          <a:p>
            <a:r>
              <a:rPr lang="en-US" sz="3600">
                <a:latin typeface="+mn-lt"/>
              </a:rPr>
              <a:t>Core runtime and API improvements</a:t>
            </a:r>
          </a:p>
          <a:p>
            <a:r>
              <a:rPr lang="en-US" sz="3600">
                <a:latin typeface="+mn-lt"/>
              </a:rPr>
              <a:t>Performance</a:t>
            </a:r>
          </a:p>
          <a:p>
            <a:pPr marL="0" indent="0">
              <a:buNone/>
            </a:pPr>
            <a:endParaRPr lang="en-US" sz="3600">
              <a:latin typeface="+mn-lt"/>
            </a:endParaRPr>
          </a:p>
        </p:txBody>
      </p:sp>
      <p:sp>
        <p:nvSpPr>
          <p:cNvPr id="2" name="Title 1">
            <a:extLst>
              <a:ext uri="{FF2B5EF4-FFF2-40B4-BE49-F238E27FC236}">
                <a16:creationId xmlns:a16="http://schemas.microsoft.com/office/drawing/2014/main" id="{12FEDBCA-AB26-4303-B614-5F8B773D3DE1}"/>
              </a:ext>
            </a:extLst>
          </p:cNvPr>
          <p:cNvSpPr>
            <a:spLocks noGrp="1"/>
          </p:cNvSpPr>
          <p:nvPr>
            <p:ph type="title"/>
          </p:nvPr>
        </p:nvSpPr>
        <p:spPr/>
        <p:txBody>
          <a:bodyPr/>
          <a:lstStyle/>
          <a:p>
            <a:r>
              <a:rPr lang="en-US"/>
              <a:t>Why Windows Desktop on .NET Core?</a:t>
            </a:r>
          </a:p>
        </p:txBody>
      </p:sp>
      <p:sp>
        <p:nvSpPr>
          <p:cNvPr id="4" name="Product_ECDC" title="Icon of a box">
            <a:extLst>
              <a:ext uri="{FF2B5EF4-FFF2-40B4-BE49-F238E27FC236}">
                <a16:creationId xmlns:a16="http://schemas.microsoft.com/office/drawing/2014/main" id="{C45D0C72-C14B-437C-9F85-6AABE0502DB7}"/>
              </a:ext>
            </a:extLst>
          </p:cNvPr>
          <p:cNvSpPr>
            <a:spLocks noChangeAspect="1" noEditPoints="1"/>
          </p:cNvSpPr>
          <p:nvPr/>
        </p:nvSpPr>
        <p:spPr bwMode="auto">
          <a:xfrm>
            <a:off x="2422187" y="4546454"/>
            <a:ext cx="1377181" cy="1549375"/>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Product_ECDC" title="Icon of a box">
            <a:extLst>
              <a:ext uri="{FF2B5EF4-FFF2-40B4-BE49-F238E27FC236}">
                <a16:creationId xmlns:a16="http://schemas.microsoft.com/office/drawing/2014/main" id="{6A700AED-EB4C-451C-BBC4-64CFC20AE146}"/>
              </a:ext>
            </a:extLst>
          </p:cNvPr>
          <p:cNvSpPr>
            <a:spLocks noChangeAspect="1" noEditPoints="1"/>
          </p:cNvSpPr>
          <p:nvPr/>
        </p:nvSpPr>
        <p:spPr bwMode="auto">
          <a:xfrm>
            <a:off x="5202865" y="4546455"/>
            <a:ext cx="1377181" cy="1549375"/>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F4E07A3E-6C58-48F7-8861-D1A409D2E010}"/>
              </a:ext>
            </a:extLst>
          </p:cNvPr>
          <p:cNvSpPr txBox="1"/>
          <p:nvPr/>
        </p:nvSpPr>
        <p:spPr>
          <a:xfrm>
            <a:off x="3948223" y="4868709"/>
            <a:ext cx="1105786"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gradFill>
                  <a:gsLst>
                    <a:gs pos="2917">
                      <a:schemeClr val="tx1"/>
                    </a:gs>
                    <a:gs pos="30000">
                      <a:schemeClr val="tx1"/>
                    </a:gs>
                  </a:gsLst>
                  <a:lin ang="5400000" scaled="0"/>
                </a:gradFill>
              </a:rPr>
              <a:t>X</a:t>
            </a:r>
          </a:p>
        </p:txBody>
      </p:sp>
      <p:sp>
        <p:nvSpPr>
          <p:cNvPr id="7" name="TextBox 6">
            <a:extLst>
              <a:ext uri="{FF2B5EF4-FFF2-40B4-BE49-F238E27FC236}">
                <a16:creationId xmlns:a16="http://schemas.microsoft.com/office/drawing/2014/main" id="{0596E4D0-51EE-4CBC-9CFE-F7C5CCAEDF31}"/>
              </a:ext>
            </a:extLst>
          </p:cNvPr>
          <p:cNvSpPr txBox="1"/>
          <p:nvPr/>
        </p:nvSpPr>
        <p:spPr>
          <a:xfrm>
            <a:off x="6728902" y="4868709"/>
            <a:ext cx="1105786"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gradFill>
                  <a:gsLst>
                    <a:gs pos="2917">
                      <a:schemeClr val="tx1"/>
                    </a:gs>
                    <a:gs pos="30000">
                      <a:schemeClr val="tx1"/>
                    </a:gs>
                  </a:gsLst>
                  <a:lin ang="5400000" scaled="0"/>
                </a:gradFill>
              </a:rPr>
              <a:t>=</a:t>
            </a:r>
          </a:p>
        </p:txBody>
      </p:sp>
      <p:sp>
        <p:nvSpPr>
          <p:cNvPr id="8" name="heart" title="Icon of a heart">
            <a:extLst>
              <a:ext uri="{FF2B5EF4-FFF2-40B4-BE49-F238E27FC236}">
                <a16:creationId xmlns:a16="http://schemas.microsoft.com/office/drawing/2014/main" id="{8BCC5AD2-253B-45B3-B16F-C0B4162BC0B3}"/>
              </a:ext>
            </a:extLst>
          </p:cNvPr>
          <p:cNvSpPr>
            <a:spLocks noChangeAspect="1"/>
          </p:cNvSpPr>
          <p:nvPr/>
        </p:nvSpPr>
        <p:spPr bwMode="auto">
          <a:xfrm>
            <a:off x="7983543" y="4665632"/>
            <a:ext cx="1439883" cy="1311015"/>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3286619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FEB74573-1894-419D-BEA8-7237C0B9CA16}"/>
              </a:ext>
            </a:extLst>
          </p:cNvPr>
          <p:cNvCxnSpPr>
            <a:cxnSpLocks/>
            <a:stCxn id="70" idx="3"/>
            <a:endCxn id="72" idx="1"/>
          </p:cNvCxnSpPr>
          <p:nvPr/>
        </p:nvCxnSpPr>
        <p:spPr>
          <a:xfrm flipV="1">
            <a:off x="2977599" y="1401582"/>
            <a:ext cx="2452101" cy="7150"/>
          </a:xfrm>
          <a:prstGeom prst="straightConnector1">
            <a:avLst/>
          </a:prstGeom>
          <a:ln w="50800">
            <a:gradFill flip="none" rotWithShape="1">
              <a:gsLst>
                <a:gs pos="6195">
                  <a:schemeClr val="accent2"/>
                </a:gs>
                <a:gs pos="100000">
                  <a:srgbClr val="002060"/>
                </a:gs>
                <a:gs pos="100000">
                  <a:srgbClr val="002060"/>
                </a:gs>
              </a:gsLst>
              <a:lin ang="2700000" scaled="1"/>
              <a:tileRect/>
            </a:gra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2965B93-1C2B-42D5-A58C-ACC2DDE47D09}"/>
              </a:ext>
            </a:extLst>
          </p:cNvPr>
          <p:cNvCxnSpPr>
            <a:cxnSpLocks/>
          </p:cNvCxnSpPr>
          <p:nvPr/>
        </p:nvCxnSpPr>
        <p:spPr>
          <a:xfrm flipV="1">
            <a:off x="1433284" y="1408732"/>
            <a:ext cx="477062" cy="5162"/>
          </a:xfrm>
          <a:prstGeom prst="straightConnector1">
            <a:avLst/>
          </a:prstGeom>
          <a:ln w="50800">
            <a:gradFill flip="none" rotWithShape="1">
              <a:gsLst>
                <a:gs pos="0">
                  <a:srgbClr val="FA7F22"/>
                </a:gs>
                <a:gs pos="94000">
                  <a:srgbClr val="0078D7"/>
                </a:gs>
              </a:gsLst>
              <a:lin ang="2700000" scaled="1"/>
              <a:tileRect/>
            </a:gradFill>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29480E53-0D1D-44B0-B456-32AD40C4C821}"/>
              </a:ext>
            </a:extLst>
          </p:cNvPr>
          <p:cNvSpPr/>
          <p:nvPr/>
        </p:nvSpPr>
        <p:spPr>
          <a:xfrm>
            <a:off x="5275347" y="3065786"/>
            <a:ext cx="1727711" cy="1797104"/>
          </a:xfrm>
          <a:prstGeom prst="rect">
            <a:avLst/>
          </a:prstGeom>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505050"/>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2B2D7F04-A53A-4DB4-8FC6-1E83B113A5C6}"/>
              </a:ext>
            </a:extLst>
          </p:cNvPr>
          <p:cNvSpPr/>
          <p:nvPr/>
        </p:nvSpPr>
        <p:spPr>
          <a:xfrm>
            <a:off x="1352663" y="3065784"/>
            <a:ext cx="2114286" cy="1791999"/>
          </a:xfrm>
          <a:prstGeom prst="rect">
            <a:avLst/>
          </a:prstGeom>
          <a:solidFill>
            <a:schemeClr val="accent2"/>
          </a:solidFill>
          <a:ln w="9525">
            <a:solidFill>
              <a:schemeClr val="tx1"/>
            </a:solidFill>
          </a:ln>
        </p:spPr>
        <p:style>
          <a:lnRef idx="1">
            <a:schemeClr val="accent3"/>
          </a:lnRef>
          <a:fillRef idx="3">
            <a:schemeClr val="accent3"/>
          </a:fillRef>
          <a:effectRef idx="2">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Highly-compatible, targeted improvements,  like last few releases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097D88CD-55E5-447D-BC21-9231C29A8BDB}"/>
              </a:ext>
            </a:extLst>
          </p:cNvPr>
          <p:cNvSpPr txBox="1"/>
          <p:nvPr/>
        </p:nvSpPr>
        <p:spPr>
          <a:xfrm>
            <a:off x="552893" y="5209712"/>
            <a:ext cx="3652392" cy="5847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.NET Framework support </a:t>
            </a:r>
            <a:r>
              <a:rPr kumimoji="0" lang="en-US" sz="1600" b="1"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unchanged</a:t>
            </a: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 (supported for life of Windows)</a:t>
            </a:r>
          </a:p>
        </p:txBody>
      </p:sp>
      <p:sp>
        <p:nvSpPr>
          <p:cNvPr id="8" name="TextBox 7">
            <a:extLst>
              <a:ext uri="{FF2B5EF4-FFF2-40B4-BE49-F238E27FC236}">
                <a16:creationId xmlns:a16="http://schemas.microsoft.com/office/drawing/2014/main" id="{9C8A6DCF-BCA3-4DD6-8A1A-DC63BED0C053}"/>
              </a:ext>
            </a:extLst>
          </p:cNvPr>
          <p:cNvSpPr txBox="1"/>
          <p:nvPr/>
        </p:nvSpPr>
        <p:spPr>
          <a:xfrm>
            <a:off x="5240595" y="5233902"/>
            <a:ext cx="5709759" cy="584775"/>
          </a:xfrm>
          <a:prstGeom prst="rect">
            <a:avLst/>
          </a:prstGeom>
          <a:noFill/>
          <a:ln>
            <a:no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Side-by-side support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rgbClr val="505050"/>
                </a:solidFill>
                <a:latin typeface="Segoe UI Light" panose="020B0502040204020203" pitchFamily="34" charset="0"/>
                <a:cs typeface="Segoe UI Light" panose="020B0502040204020203" pitchFamily="34" charset="0"/>
              </a:rPr>
              <a:t>S</a:t>
            </a: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elf-contained EXEs</a:t>
            </a:r>
          </a:p>
        </p:txBody>
      </p:sp>
      <p:sp>
        <p:nvSpPr>
          <p:cNvPr id="27" name="Rectangle: Rounded Corners 26">
            <a:extLst>
              <a:ext uri="{FF2B5EF4-FFF2-40B4-BE49-F238E27FC236}">
                <a16:creationId xmlns:a16="http://schemas.microsoft.com/office/drawing/2014/main" id="{A5AA00FB-E439-414F-AFDE-14EBC0A71510}"/>
              </a:ext>
            </a:extLst>
          </p:cNvPr>
          <p:cNvSpPr/>
          <p:nvPr/>
        </p:nvSpPr>
        <p:spPr>
          <a:xfrm>
            <a:off x="5429701" y="3118707"/>
            <a:ext cx="1380944" cy="378524"/>
          </a:xfrm>
          <a:prstGeom prst="round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UWP</a:t>
            </a:r>
          </a:p>
        </p:txBody>
      </p:sp>
      <p:sp>
        <p:nvSpPr>
          <p:cNvPr id="53" name="Rectangle 52">
            <a:extLst>
              <a:ext uri="{FF2B5EF4-FFF2-40B4-BE49-F238E27FC236}">
                <a16:creationId xmlns:a16="http://schemas.microsoft.com/office/drawing/2014/main" id="{1DC982B8-128E-48D2-94D6-5B45510484BF}"/>
              </a:ext>
            </a:extLst>
          </p:cNvPr>
          <p:cNvSpPr/>
          <p:nvPr/>
        </p:nvSpPr>
        <p:spPr>
          <a:xfrm>
            <a:off x="5273580" y="2463143"/>
            <a:ext cx="1735871" cy="2395486"/>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Windows-only</a:t>
            </a: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pic>
        <p:nvPicPr>
          <p:cNvPr id="54" name="Picture 53" descr="A close up of a logo&#10;&#10;Description generated with very high confidence">
            <a:extLst>
              <a:ext uri="{FF2B5EF4-FFF2-40B4-BE49-F238E27FC236}">
                <a16:creationId xmlns:a16="http://schemas.microsoft.com/office/drawing/2014/main" id="{705ABFBF-E31D-4887-A62B-DF5A6D708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329" y="2623811"/>
            <a:ext cx="235418" cy="250918"/>
          </a:xfrm>
          <a:prstGeom prst="rect">
            <a:avLst/>
          </a:prstGeom>
        </p:spPr>
      </p:pic>
      <p:sp>
        <p:nvSpPr>
          <p:cNvPr id="41" name="Rectangle 40">
            <a:extLst>
              <a:ext uri="{FF2B5EF4-FFF2-40B4-BE49-F238E27FC236}">
                <a16:creationId xmlns:a16="http://schemas.microsoft.com/office/drawing/2014/main" id="{02C3CF1F-67A4-4843-8F64-0FAEB3D1BC4F}"/>
              </a:ext>
            </a:extLst>
          </p:cNvPr>
          <p:cNvSpPr/>
          <p:nvPr/>
        </p:nvSpPr>
        <p:spPr>
          <a:xfrm>
            <a:off x="8371959" y="3066629"/>
            <a:ext cx="1280160" cy="179030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DATA</a:t>
            </a:r>
          </a:p>
        </p:txBody>
      </p:sp>
      <p:sp>
        <p:nvSpPr>
          <p:cNvPr id="40" name="Rectangle 39">
            <a:extLst>
              <a:ext uri="{FF2B5EF4-FFF2-40B4-BE49-F238E27FC236}">
                <a16:creationId xmlns:a16="http://schemas.microsoft.com/office/drawing/2014/main" id="{144F15FE-3A7B-4E6D-88E1-CD23180BD063}"/>
              </a:ext>
            </a:extLst>
          </p:cNvPr>
          <p:cNvSpPr/>
          <p:nvPr/>
        </p:nvSpPr>
        <p:spPr>
          <a:xfrm>
            <a:off x="7089205" y="3069170"/>
            <a:ext cx="1280160" cy="1790307"/>
          </a:xfrm>
          <a:prstGeom prst="rect">
            <a:avLst/>
          </a:prstGeom>
          <a:solidFill>
            <a:srgbClr val="FFC000"/>
          </a:solidFill>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WEB</a:t>
            </a:r>
          </a:p>
        </p:txBody>
      </p:sp>
      <p:sp>
        <p:nvSpPr>
          <p:cNvPr id="38" name="Rectangle: Rounded Corners 37">
            <a:extLst>
              <a:ext uri="{FF2B5EF4-FFF2-40B4-BE49-F238E27FC236}">
                <a16:creationId xmlns:a16="http://schemas.microsoft.com/office/drawing/2014/main" id="{5F91F48F-2CCF-40C0-B869-F2D27AB9FD1A}"/>
              </a:ext>
            </a:extLst>
          </p:cNvPr>
          <p:cNvSpPr/>
          <p:nvPr/>
        </p:nvSpPr>
        <p:spPr>
          <a:xfrm>
            <a:off x="7169154" y="3755302"/>
            <a:ext cx="1118125" cy="497048"/>
          </a:xfrm>
          <a:prstGeom prst="roundRect">
            <a:avLst/>
          </a:prstGeom>
          <a:solidFill>
            <a:srgbClr val="FA7F22"/>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ASP.NET Core</a:t>
            </a:r>
          </a:p>
        </p:txBody>
      </p:sp>
      <p:sp>
        <p:nvSpPr>
          <p:cNvPr id="39" name="Rectangle: Rounded Corners 38">
            <a:extLst>
              <a:ext uri="{FF2B5EF4-FFF2-40B4-BE49-F238E27FC236}">
                <a16:creationId xmlns:a16="http://schemas.microsoft.com/office/drawing/2014/main" id="{897E17CF-27B2-46DC-9EC4-A2A04CC2ED0F}"/>
              </a:ext>
            </a:extLst>
          </p:cNvPr>
          <p:cNvSpPr/>
          <p:nvPr/>
        </p:nvSpPr>
        <p:spPr>
          <a:xfrm>
            <a:off x="8446181" y="3771940"/>
            <a:ext cx="1124656" cy="465948"/>
          </a:xfrm>
          <a:prstGeom prst="roundRect">
            <a:avLst/>
          </a:prstGeom>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EF 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EF Core</a:t>
            </a:r>
          </a:p>
        </p:txBody>
      </p:sp>
      <p:pic>
        <p:nvPicPr>
          <p:cNvPr id="45" name="Picture 44" descr="A close up of a logo&#10;&#10;Description generated with very high confidence">
            <a:extLst>
              <a:ext uri="{FF2B5EF4-FFF2-40B4-BE49-F238E27FC236}">
                <a16:creationId xmlns:a16="http://schemas.microsoft.com/office/drawing/2014/main" id="{A68A71F0-19E1-4D49-B5F1-A1E162058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2615" y="2565363"/>
            <a:ext cx="308221" cy="328515"/>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31343F01-DA9E-44C0-9CDC-2697FB3B7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7601" y="2562693"/>
            <a:ext cx="256854" cy="273766"/>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B6B6B6F8-A731-4E84-9FFD-358E25B13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6180" y="2590938"/>
            <a:ext cx="235418" cy="250918"/>
          </a:xfrm>
          <a:prstGeom prst="rect">
            <a:avLst/>
          </a:prstGeom>
        </p:spPr>
      </p:pic>
      <p:sp>
        <p:nvSpPr>
          <p:cNvPr id="56" name="Rectangle 55">
            <a:extLst>
              <a:ext uri="{FF2B5EF4-FFF2-40B4-BE49-F238E27FC236}">
                <a16:creationId xmlns:a16="http://schemas.microsoft.com/office/drawing/2014/main" id="{3A6CDE66-EB69-422F-B11F-B57430E0A9FC}"/>
              </a:ext>
            </a:extLst>
          </p:cNvPr>
          <p:cNvSpPr/>
          <p:nvPr/>
        </p:nvSpPr>
        <p:spPr>
          <a:xfrm>
            <a:off x="9661050" y="3069170"/>
            <a:ext cx="1289304" cy="1790307"/>
          </a:xfrm>
          <a:prstGeom prst="rect">
            <a:avLst/>
          </a:prstGeom>
          <a:solidFill>
            <a:srgbClr val="FF0000"/>
          </a:solidFill>
          <a:ln>
            <a:noFill/>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AI/ML</a:t>
            </a:r>
          </a:p>
        </p:txBody>
      </p:sp>
      <p:sp>
        <p:nvSpPr>
          <p:cNvPr id="57" name="Rectangle: Rounded Corners 56">
            <a:extLst>
              <a:ext uri="{FF2B5EF4-FFF2-40B4-BE49-F238E27FC236}">
                <a16:creationId xmlns:a16="http://schemas.microsoft.com/office/drawing/2014/main" id="{B8268190-15F0-48C7-B345-31099C1AA9CC}"/>
              </a:ext>
            </a:extLst>
          </p:cNvPr>
          <p:cNvSpPr/>
          <p:nvPr/>
        </p:nvSpPr>
        <p:spPr>
          <a:xfrm>
            <a:off x="9737611" y="3822321"/>
            <a:ext cx="1136181" cy="341112"/>
          </a:xfrm>
          <a:prstGeom prst="round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ML.NET</a:t>
            </a:r>
          </a:p>
        </p:txBody>
      </p:sp>
      <p:sp>
        <p:nvSpPr>
          <p:cNvPr id="33" name="Rectangle: Rounded Corners 34">
            <a:extLst>
              <a:ext uri="{FF2B5EF4-FFF2-40B4-BE49-F238E27FC236}">
                <a16:creationId xmlns:a16="http://schemas.microsoft.com/office/drawing/2014/main" id="{E621BE2C-D87E-7641-8ECD-39A5B9DEE4D4}"/>
              </a:ext>
            </a:extLst>
          </p:cNvPr>
          <p:cNvSpPr/>
          <p:nvPr/>
        </p:nvSpPr>
        <p:spPr>
          <a:xfrm>
            <a:off x="5418337" y="3687451"/>
            <a:ext cx="1380944" cy="378523"/>
          </a:xfrm>
          <a:prstGeom prst="round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WPF</a:t>
            </a:r>
          </a:p>
        </p:txBody>
      </p:sp>
      <p:sp>
        <p:nvSpPr>
          <p:cNvPr id="3" name="TextBox 2">
            <a:extLst>
              <a:ext uri="{FF2B5EF4-FFF2-40B4-BE49-F238E27FC236}">
                <a16:creationId xmlns:a16="http://schemas.microsoft.com/office/drawing/2014/main" id="{1768CE2D-44CB-1F44-BD1E-80496D1F09A7}"/>
              </a:ext>
            </a:extLst>
          </p:cNvPr>
          <p:cNvSpPr txBox="1"/>
          <p:nvPr/>
        </p:nvSpPr>
        <p:spPr>
          <a:xfrm>
            <a:off x="4985137" y="1860663"/>
            <a:ext cx="630269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505050"/>
                </a:solidFill>
                <a:effectLst/>
                <a:uLnTx/>
                <a:uFillTx/>
                <a:latin typeface="Segoe UI"/>
                <a:ea typeface="+mn-ea"/>
                <a:cs typeface="+mn-cs"/>
              </a:rPr>
              <a:t>.NET Core 3</a:t>
            </a:r>
          </a:p>
        </p:txBody>
      </p:sp>
      <p:sp>
        <p:nvSpPr>
          <p:cNvPr id="42" name="TextBox 41">
            <a:extLst>
              <a:ext uri="{FF2B5EF4-FFF2-40B4-BE49-F238E27FC236}">
                <a16:creationId xmlns:a16="http://schemas.microsoft.com/office/drawing/2014/main" id="{2670DD0D-B840-0544-B77B-2719D6AF62FC}"/>
              </a:ext>
            </a:extLst>
          </p:cNvPr>
          <p:cNvSpPr txBox="1"/>
          <p:nvPr/>
        </p:nvSpPr>
        <p:spPr>
          <a:xfrm>
            <a:off x="1170924" y="1878822"/>
            <a:ext cx="254288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505050"/>
                </a:solidFill>
                <a:effectLst/>
                <a:uLnTx/>
                <a:uFillTx/>
                <a:latin typeface="Segoe UI"/>
                <a:ea typeface="+mn-ea"/>
                <a:cs typeface="+mn-cs"/>
              </a:rPr>
              <a:t>.NET Framework 4.8</a:t>
            </a:r>
          </a:p>
        </p:txBody>
      </p:sp>
      <p:sp>
        <p:nvSpPr>
          <p:cNvPr id="43" name="Rectangle 42">
            <a:extLst>
              <a:ext uri="{FF2B5EF4-FFF2-40B4-BE49-F238E27FC236}">
                <a16:creationId xmlns:a16="http://schemas.microsoft.com/office/drawing/2014/main" id="{FD7309AA-0DF8-454A-BC44-8B6D36BA6C6B}"/>
              </a:ext>
            </a:extLst>
          </p:cNvPr>
          <p:cNvSpPr/>
          <p:nvPr/>
        </p:nvSpPr>
        <p:spPr>
          <a:xfrm>
            <a:off x="1352664" y="4861955"/>
            <a:ext cx="9597690" cy="317451"/>
          </a:xfrm>
          <a:prstGeom prst="rect">
            <a:avLst/>
          </a:prstGeom>
          <a:solidFill>
            <a:srgbClr val="7030A0"/>
          </a:soli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52" name="Rectangle 51">
            <a:extLst>
              <a:ext uri="{FF2B5EF4-FFF2-40B4-BE49-F238E27FC236}">
                <a16:creationId xmlns:a16="http://schemas.microsoft.com/office/drawing/2014/main" id="{49989D8F-D469-4C58-B40A-5CCF4CA4FE1C}"/>
              </a:ext>
            </a:extLst>
          </p:cNvPr>
          <p:cNvSpPr/>
          <p:nvPr/>
        </p:nvSpPr>
        <p:spPr>
          <a:xfrm>
            <a:off x="7089205" y="2462296"/>
            <a:ext cx="3861149" cy="2397181"/>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505050"/>
                </a:solidFill>
                <a:effectLst/>
                <a:uLnTx/>
                <a:uFillTx/>
                <a:latin typeface="Segoe UI"/>
                <a:ea typeface="+mn-ea"/>
                <a:cs typeface="+mn-cs"/>
              </a:rPr>
            </a:b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6B91BB5F-C214-4A15-A472-16F10CAD87D9}"/>
              </a:ext>
            </a:extLst>
          </p:cNvPr>
          <p:cNvGrpSpPr/>
          <p:nvPr/>
        </p:nvGrpSpPr>
        <p:grpSpPr>
          <a:xfrm>
            <a:off x="434239" y="937205"/>
            <a:ext cx="999045" cy="953377"/>
            <a:chOff x="938885" y="647952"/>
            <a:chExt cx="821946" cy="821722"/>
          </a:xfrm>
        </p:grpSpPr>
        <p:sp>
          <p:nvSpPr>
            <p:cNvPr id="15" name="Oval 14">
              <a:extLst>
                <a:ext uri="{FF2B5EF4-FFF2-40B4-BE49-F238E27FC236}">
                  <a16:creationId xmlns:a16="http://schemas.microsoft.com/office/drawing/2014/main" id="{DE8A79F0-79D9-4D63-9005-1F6999A6806A}"/>
                </a:ext>
              </a:extLst>
            </p:cNvPr>
            <p:cNvSpPr/>
            <p:nvPr/>
          </p:nvSpPr>
          <p:spPr>
            <a:xfrm>
              <a:off x="939109" y="647952"/>
              <a:ext cx="821722" cy="821722"/>
            </a:xfrm>
            <a:prstGeom prst="ellipse">
              <a:avLst/>
            </a:prstGeom>
            <a:solidFill>
              <a:srgbClr val="FA7F22"/>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D1CB5501-13E6-45E5-A15A-5D8B30BDEBE4}"/>
                </a:ext>
              </a:extLst>
            </p:cNvPr>
            <p:cNvSpPr txBox="1"/>
            <p:nvPr/>
          </p:nvSpPr>
          <p:spPr>
            <a:xfrm>
              <a:off x="938885" y="852414"/>
              <a:ext cx="814253"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ea typeface="+mn-ea"/>
                  <a:cs typeface="Segoe UI Light" panose="020B0502040204020203" pitchFamily="34" charset="0"/>
                </a:rPr>
                <a:t>Existing App</a:t>
              </a:r>
            </a:p>
          </p:txBody>
        </p:sp>
      </p:grpSp>
      <p:grpSp>
        <p:nvGrpSpPr>
          <p:cNvPr id="19" name="Group 18">
            <a:extLst>
              <a:ext uri="{FF2B5EF4-FFF2-40B4-BE49-F238E27FC236}">
                <a16:creationId xmlns:a16="http://schemas.microsoft.com/office/drawing/2014/main" id="{91783724-8A6C-4E21-878D-BD1D4840A42C}"/>
              </a:ext>
            </a:extLst>
          </p:cNvPr>
          <p:cNvGrpSpPr/>
          <p:nvPr/>
        </p:nvGrpSpPr>
        <p:grpSpPr>
          <a:xfrm>
            <a:off x="1910346" y="925775"/>
            <a:ext cx="1067253" cy="944046"/>
            <a:chOff x="2055320" y="635013"/>
            <a:chExt cx="860302" cy="821722"/>
          </a:xfrm>
          <a:solidFill>
            <a:srgbClr val="0078D7"/>
          </a:solidFill>
        </p:grpSpPr>
        <p:sp>
          <p:nvSpPr>
            <p:cNvPr id="67" name="Oval 66">
              <a:extLst>
                <a:ext uri="{FF2B5EF4-FFF2-40B4-BE49-F238E27FC236}">
                  <a16:creationId xmlns:a16="http://schemas.microsoft.com/office/drawing/2014/main" id="{CED51C05-B590-4F6E-84E9-694A199671F4}"/>
                </a:ext>
              </a:extLst>
            </p:cNvPr>
            <p:cNvSpPr/>
            <p:nvPr/>
          </p:nvSpPr>
          <p:spPr>
            <a:xfrm>
              <a:off x="2080581" y="635013"/>
              <a:ext cx="821722" cy="821722"/>
            </a:xfrm>
            <a:prstGeom prst="ellipse">
              <a:avLst/>
            </a:prstGeom>
            <a:grp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EDD97EB3-4A5F-443D-9590-6667D7A41478}"/>
                </a:ext>
              </a:extLst>
            </p:cNvPr>
            <p:cNvSpPr txBox="1"/>
            <p:nvPr/>
          </p:nvSpPr>
          <p:spPr>
            <a:xfrm>
              <a:off x="2055320" y="755309"/>
              <a:ext cx="860302" cy="60016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Segoe UI Light" panose="020B0502040204020203" pitchFamily="34" charset="0"/>
                </a:rPr>
                <a:t>Highly compatible updates</a:t>
              </a:r>
            </a:p>
          </p:txBody>
        </p:sp>
      </p:grpSp>
      <p:grpSp>
        <p:nvGrpSpPr>
          <p:cNvPr id="25" name="Group 24">
            <a:extLst>
              <a:ext uri="{FF2B5EF4-FFF2-40B4-BE49-F238E27FC236}">
                <a16:creationId xmlns:a16="http://schemas.microsoft.com/office/drawing/2014/main" id="{9CCEEE13-974A-4A26-A00F-B55D58EA4C7F}"/>
              </a:ext>
            </a:extLst>
          </p:cNvPr>
          <p:cNvGrpSpPr/>
          <p:nvPr/>
        </p:nvGrpSpPr>
        <p:grpSpPr>
          <a:xfrm>
            <a:off x="5429700" y="898001"/>
            <a:ext cx="1203968" cy="1004308"/>
            <a:chOff x="8782728" y="628702"/>
            <a:chExt cx="949729" cy="821722"/>
          </a:xfrm>
          <a:solidFill>
            <a:srgbClr val="008272"/>
          </a:solidFill>
        </p:grpSpPr>
        <p:sp>
          <p:nvSpPr>
            <p:cNvPr id="69" name="Oval 68">
              <a:extLst>
                <a:ext uri="{FF2B5EF4-FFF2-40B4-BE49-F238E27FC236}">
                  <a16:creationId xmlns:a16="http://schemas.microsoft.com/office/drawing/2014/main" id="{0BF50027-5488-4544-BEB5-3601457524C8}"/>
                </a:ext>
              </a:extLst>
            </p:cNvPr>
            <p:cNvSpPr/>
            <p:nvPr/>
          </p:nvSpPr>
          <p:spPr>
            <a:xfrm>
              <a:off x="8841132" y="628702"/>
              <a:ext cx="821722" cy="821722"/>
            </a:xfrm>
            <a:prstGeom prst="ellipse">
              <a:avLst/>
            </a:prstGeom>
            <a:solidFill>
              <a:srgbClr val="002060"/>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80AD7103-47C9-4A44-A815-FC1B4DA90AED}"/>
                </a:ext>
              </a:extLst>
            </p:cNvPr>
            <p:cNvSpPr txBox="1"/>
            <p:nvPr/>
          </p:nvSpPr>
          <p:spPr>
            <a:xfrm>
              <a:off x="8782728" y="725954"/>
              <a:ext cx="949729" cy="629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Segoe UI Light" panose="020B0502040204020203" pitchFamily="34" charset="0"/>
                </a:rPr>
                <a:t>Install .NET Core updates per your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Segoe UI Light" panose="020B0502040204020203" pitchFamily="34" charset="0"/>
                </a:rPr>
                <a:t>needs</a:t>
              </a:r>
            </a:p>
          </p:txBody>
        </p:sp>
      </p:grpSp>
      <p:sp>
        <p:nvSpPr>
          <p:cNvPr id="21" name="TextBox 20">
            <a:extLst>
              <a:ext uri="{FF2B5EF4-FFF2-40B4-BE49-F238E27FC236}">
                <a16:creationId xmlns:a16="http://schemas.microsoft.com/office/drawing/2014/main" id="{91412900-DDDE-4AC0-BABC-7C7DA8BC507A}"/>
              </a:ext>
            </a:extLst>
          </p:cNvPr>
          <p:cNvSpPr txBox="1"/>
          <p:nvPr/>
        </p:nvSpPr>
        <p:spPr>
          <a:xfrm>
            <a:off x="4969671" y="375323"/>
            <a:ext cx="62727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cs typeface="Segoe UI Semilight" panose="020B0402040204020203" pitchFamily="34" charset="0"/>
              </a:rPr>
              <a:t>Modernize Desktop Apps </a:t>
            </a:r>
            <a:r>
              <a:rPr lang="en-US" sz="2000">
                <a:solidFill>
                  <a:srgbClr val="7030A0">
                    <a:lumMod val="50000"/>
                  </a:srgbClr>
                </a:solidFill>
                <a:latin typeface="Segoe UI Semilight" panose="020B0402040204020203" pitchFamily="34" charset="0"/>
                <a:cs typeface="Segoe UI Semilight" panose="020B0402040204020203" pitchFamily="34" charset="0"/>
              </a:rPr>
              <a:t>with</a:t>
            </a: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cs typeface="Segoe UI Semilight" panose="020B0402040204020203" pitchFamily="34" charset="0"/>
              </a:rPr>
              <a:t> .NET Core 3</a:t>
            </a:r>
          </a:p>
        </p:txBody>
      </p:sp>
      <p:sp>
        <p:nvSpPr>
          <p:cNvPr id="58" name="Rectangle 57">
            <a:extLst>
              <a:ext uri="{FF2B5EF4-FFF2-40B4-BE49-F238E27FC236}">
                <a16:creationId xmlns:a16="http://schemas.microsoft.com/office/drawing/2014/main" id="{45E11124-5C9F-47F0-AC9A-9CEE613484C3}"/>
              </a:ext>
            </a:extLst>
          </p:cNvPr>
          <p:cNvSpPr/>
          <p:nvPr/>
        </p:nvSpPr>
        <p:spPr>
          <a:xfrm>
            <a:off x="1357952" y="2468629"/>
            <a:ext cx="2108997" cy="2388959"/>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Windows-only</a:t>
            </a: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pic>
        <p:nvPicPr>
          <p:cNvPr id="63" name="Picture 62" descr="A close up of a logo&#10;&#10;Description generated with very high confidence">
            <a:extLst>
              <a:ext uri="{FF2B5EF4-FFF2-40B4-BE49-F238E27FC236}">
                <a16:creationId xmlns:a16="http://schemas.microsoft.com/office/drawing/2014/main" id="{B7B0FC5D-CF80-40CD-A3A4-8B3D92569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054" y="2613646"/>
            <a:ext cx="235418" cy="250918"/>
          </a:xfrm>
          <a:prstGeom prst="rect">
            <a:avLst/>
          </a:prstGeom>
        </p:spPr>
      </p:pic>
      <p:sp>
        <p:nvSpPr>
          <p:cNvPr id="2" name="TextBox 1">
            <a:extLst>
              <a:ext uri="{FF2B5EF4-FFF2-40B4-BE49-F238E27FC236}">
                <a16:creationId xmlns:a16="http://schemas.microsoft.com/office/drawing/2014/main" id="{27E2BD24-91FC-4A0A-A7A2-3130FCAF29FD}"/>
              </a:ext>
            </a:extLst>
          </p:cNvPr>
          <p:cNvSpPr txBox="1"/>
          <p:nvPr/>
        </p:nvSpPr>
        <p:spPr>
          <a:xfrm>
            <a:off x="7079239" y="2843531"/>
            <a:ext cx="388146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Cross-platform</a:t>
            </a:r>
          </a:p>
        </p:txBody>
      </p:sp>
      <p:sp>
        <p:nvSpPr>
          <p:cNvPr id="49" name="Rectangle: Rounded Corners 34">
            <a:extLst>
              <a:ext uri="{FF2B5EF4-FFF2-40B4-BE49-F238E27FC236}">
                <a16:creationId xmlns:a16="http://schemas.microsoft.com/office/drawing/2014/main" id="{3375C3A8-BE95-4828-870C-61770417A595}"/>
              </a:ext>
            </a:extLst>
          </p:cNvPr>
          <p:cNvSpPr/>
          <p:nvPr/>
        </p:nvSpPr>
        <p:spPr>
          <a:xfrm>
            <a:off x="5429700" y="4256195"/>
            <a:ext cx="1380944" cy="483272"/>
          </a:xfrm>
          <a:prstGeom prst="round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Windows Forms</a:t>
            </a:r>
          </a:p>
        </p:txBody>
      </p:sp>
      <p:sp>
        <p:nvSpPr>
          <p:cNvPr id="47" name="TextBox 46">
            <a:extLst>
              <a:ext uri="{FF2B5EF4-FFF2-40B4-BE49-F238E27FC236}">
                <a16:creationId xmlns:a16="http://schemas.microsoft.com/office/drawing/2014/main" id="{F41EA4AA-E215-443F-8021-2362E8DABE27}"/>
              </a:ext>
            </a:extLst>
          </p:cNvPr>
          <p:cNvSpPr txBox="1"/>
          <p:nvPr/>
        </p:nvSpPr>
        <p:spPr>
          <a:xfrm>
            <a:off x="330021" y="375323"/>
            <a:ext cx="415811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cs typeface="Segoe UI Semilight" panose="020B0402040204020203" pitchFamily="34" charset="0"/>
              </a:rPr>
              <a:t>Update .NET Framework Apps</a:t>
            </a:r>
          </a:p>
        </p:txBody>
      </p:sp>
      <p:cxnSp>
        <p:nvCxnSpPr>
          <p:cNvPr id="9" name="Straight Connector 8">
            <a:extLst>
              <a:ext uri="{FF2B5EF4-FFF2-40B4-BE49-F238E27FC236}">
                <a16:creationId xmlns:a16="http://schemas.microsoft.com/office/drawing/2014/main" id="{C9B98794-47E0-41A2-95B6-54677084C2F4}"/>
              </a:ext>
            </a:extLst>
          </p:cNvPr>
          <p:cNvCxnSpPr>
            <a:cxnSpLocks/>
          </p:cNvCxnSpPr>
          <p:nvPr/>
        </p:nvCxnSpPr>
        <p:spPr>
          <a:xfrm>
            <a:off x="4353772" y="937205"/>
            <a:ext cx="0" cy="52979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2679D37-0BE2-4A4A-8DED-D8C3E8EA9B48}"/>
              </a:ext>
            </a:extLst>
          </p:cNvPr>
          <p:cNvSpPr/>
          <p:nvPr/>
        </p:nvSpPr>
        <p:spPr>
          <a:xfrm>
            <a:off x="1352663" y="6235198"/>
            <a:ext cx="9597691" cy="584775"/>
          </a:xfrm>
          <a:prstGeom prst="rect">
            <a:avLst/>
          </a:prstGeom>
          <a:solidFill>
            <a:srgbClr val="7030A0"/>
          </a:solidFill>
          <a:ln w="19050">
            <a:solidFill>
              <a:srgbClr val="7030A0"/>
            </a:solidFill>
          </a:ln>
        </p:spPr>
        <p:txBody>
          <a:bodyPr wrap="square">
            <a:spAutoFit/>
          </a:bodyPr>
          <a:lstStyle/>
          <a:p>
            <a:pPr marL="285750" lvl="0" indent="-285750">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XAML Islands - WinForms &amp; WPF apps can host UWP controls</a:t>
            </a:r>
          </a:p>
          <a:p>
            <a:pPr marL="285750" lvl="0" indent="-285750">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Full access to Windows 10 APIs</a:t>
            </a:r>
          </a:p>
        </p:txBody>
      </p:sp>
      <p:sp>
        <p:nvSpPr>
          <p:cNvPr id="17" name="TextBox 16">
            <a:extLst>
              <a:ext uri="{FF2B5EF4-FFF2-40B4-BE49-F238E27FC236}">
                <a16:creationId xmlns:a16="http://schemas.microsoft.com/office/drawing/2014/main" id="{C01139E0-5001-4A1F-900D-411F498ACBD3}"/>
              </a:ext>
            </a:extLst>
          </p:cNvPr>
          <p:cNvSpPr txBox="1"/>
          <p:nvPr/>
        </p:nvSpPr>
        <p:spPr>
          <a:xfrm>
            <a:off x="8051803" y="6250816"/>
            <a:ext cx="3253789" cy="572464"/>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latin typeface="Segoe UI Light" panose="020B0502040204020203" pitchFamily="34" charset="0"/>
                <a:cs typeface="Segoe UI Light" panose="020B0502040204020203" pitchFamily="34" charset="0"/>
              </a:rPr>
              <a:t>FEATURES IN BOTH FXs</a:t>
            </a:r>
            <a:endParaRPr lang="en-US" sz="2000">
              <a:solidFill>
                <a:schemeClr val="bg1"/>
              </a:solidFill>
            </a:endParaRPr>
          </a:p>
        </p:txBody>
      </p:sp>
    </p:spTree>
    <p:extLst>
      <p:ext uri="{BB962C8B-B14F-4D97-AF65-F5344CB8AC3E}">
        <p14:creationId xmlns:p14="http://schemas.microsoft.com/office/powerpoint/2010/main" val="40023749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B91F89-36D0-4244-8768-3596A79A6ED4}"/>
              </a:ext>
            </a:extLst>
          </p:cNvPr>
          <p:cNvSpPr>
            <a:spLocks noGrp="1"/>
          </p:cNvSpPr>
          <p:nvPr>
            <p:ph type="body" sz="quarter" idx="10"/>
          </p:nvPr>
        </p:nvSpPr>
        <p:spPr>
          <a:xfrm>
            <a:off x="269239" y="1189177"/>
            <a:ext cx="11653523" cy="5829288"/>
          </a:xfrm>
        </p:spPr>
        <p:txBody>
          <a:bodyPr/>
          <a:lstStyle/>
          <a:p>
            <a:r>
              <a:rPr lang="en-US" sz="3600" dirty="0">
                <a:latin typeface="+mn-lt"/>
              </a:rPr>
              <a:t>.NET Framework is slowing down</a:t>
            </a:r>
          </a:p>
          <a:p>
            <a:r>
              <a:rPr lang="en-US" sz="3600" dirty="0">
                <a:latin typeface="+mn-lt"/>
              </a:rPr>
              <a:t>Why? We want to stop breaking your apps!</a:t>
            </a:r>
          </a:p>
          <a:p>
            <a:pPr lvl="1"/>
            <a:r>
              <a:rPr lang="en-US" sz="2000" dirty="0"/>
              <a:t>Billions of installs. Getting much harder to release major features without compatibility issues </a:t>
            </a:r>
          </a:p>
          <a:p>
            <a:pPr lvl="1"/>
            <a:r>
              <a:rPr lang="en-US" sz="2000" dirty="0"/>
              <a:t>Can innovate much faster with .NET Core because of its side-by-side nature</a:t>
            </a:r>
          </a:p>
          <a:p>
            <a:r>
              <a:rPr lang="en-US" sz="3600" dirty="0">
                <a:latin typeface="+mn-lt"/>
              </a:rPr>
              <a:t>We </a:t>
            </a:r>
            <a:r>
              <a:rPr lang="en-US" sz="3600" i="1" dirty="0">
                <a:latin typeface="+mn-lt"/>
              </a:rPr>
              <a:t>will </a:t>
            </a:r>
            <a:r>
              <a:rPr lang="en-US" sz="3600" dirty="0">
                <a:latin typeface="+mn-lt"/>
              </a:rPr>
              <a:t>continue to update</a:t>
            </a:r>
          </a:p>
          <a:p>
            <a:pPr lvl="1"/>
            <a:r>
              <a:rPr lang="en-US" sz="2000" dirty="0"/>
              <a:t>Many major product lines within Microsoft depend on .NET Framework</a:t>
            </a:r>
          </a:p>
          <a:p>
            <a:pPr lvl="1"/>
            <a:r>
              <a:rPr lang="en-US" sz="2000" dirty="0"/>
              <a:t>We will continue to update .NET Framework for years to come. </a:t>
            </a:r>
            <a:r>
              <a:rPr lang="en-US" sz="2000" i="1" dirty="0"/>
              <a:t>High-</a:t>
            </a:r>
            <a:r>
              <a:rPr lang="en-US" sz="2000" i="1" dirty="0" err="1"/>
              <a:t>compat</a:t>
            </a:r>
            <a:r>
              <a:rPr lang="en-US" sz="2000" i="1" dirty="0"/>
              <a:t> features only.</a:t>
            </a:r>
          </a:p>
          <a:p>
            <a:pPr lvl="1"/>
            <a:r>
              <a:rPr lang="en-US" sz="2000" dirty="0"/>
              <a:t>Things like… new security protocols, bug fixes, Windows features, etc.</a:t>
            </a:r>
          </a:p>
          <a:p>
            <a:r>
              <a:rPr lang="en-US" sz="3600" dirty="0">
                <a:latin typeface="+mn-lt"/>
              </a:rPr>
              <a:t>No changes to support policy </a:t>
            </a:r>
          </a:p>
          <a:p>
            <a:pPr lvl="1"/>
            <a:r>
              <a:rPr lang="en-US" sz="2032" dirty="0">
                <a:latin typeface="+mn-lt"/>
              </a:rPr>
              <a:t>Support for 10 years (5 mainstream+5 custom) per Windows support policy for each release</a:t>
            </a:r>
          </a:p>
          <a:p>
            <a:pPr lvl="1"/>
            <a:r>
              <a:rPr lang="en-US" sz="2000" dirty="0"/>
              <a:t>.NET Framework will remain a Windows component and service policy is the same as Windows</a:t>
            </a:r>
          </a:p>
          <a:p>
            <a:r>
              <a:rPr lang="en-US" sz="3568" dirty="0">
                <a:latin typeface="+mn-lt"/>
              </a:rPr>
              <a:t>Recommend new development on .NET Core</a:t>
            </a:r>
          </a:p>
          <a:p>
            <a:pPr lvl="1"/>
            <a:endParaRPr lang="en-US" sz="2000" dirty="0"/>
          </a:p>
        </p:txBody>
      </p:sp>
      <p:sp>
        <p:nvSpPr>
          <p:cNvPr id="3" name="Title 2">
            <a:extLst>
              <a:ext uri="{FF2B5EF4-FFF2-40B4-BE49-F238E27FC236}">
                <a16:creationId xmlns:a16="http://schemas.microsoft.com/office/drawing/2014/main" id="{240148F7-2192-47B0-81CF-54B184D84E9D}"/>
              </a:ext>
            </a:extLst>
          </p:cNvPr>
          <p:cNvSpPr>
            <a:spLocks noGrp="1"/>
          </p:cNvSpPr>
          <p:nvPr>
            <p:ph type="title"/>
          </p:nvPr>
        </p:nvSpPr>
        <p:spPr/>
        <p:txBody>
          <a:bodyPr/>
          <a:lstStyle/>
          <a:p>
            <a:r>
              <a:rPr lang="en-US" dirty="0"/>
              <a:t>The Future of .NET Framework </a:t>
            </a:r>
          </a:p>
        </p:txBody>
      </p:sp>
    </p:spTree>
    <p:extLst>
      <p:ext uri="{BB962C8B-B14F-4D97-AF65-F5344CB8AC3E}">
        <p14:creationId xmlns:p14="http://schemas.microsoft.com/office/powerpoint/2010/main" val="213116384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9" y="2881341"/>
            <a:ext cx="9774984" cy="1846659"/>
          </a:xfrm>
        </p:spPr>
        <p:txBody>
          <a:bodyPr/>
          <a:lstStyle/>
          <a:p>
            <a:r>
              <a:rPr lang="en-US" dirty="0"/>
              <a:t>Demo: .NET Core 3.0 for Desktop Apps</a:t>
            </a:r>
          </a:p>
        </p:txBody>
      </p:sp>
    </p:spTree>
    <p:extLst>
      <p:ext uri="{BB962C8B-B14F-4D97-AF65-F5344CB8AC3E}">
        <p14:creationId xmlns:p14="http://schemas.microsoft.com/office/powerpoint/2010/main" val="10204452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p:txBody>
          <a:bodyPr/>
          <a:lstStyle/>
          <a:p>
            <a:r>
              <a:rPr lang="en-US" dirty="0"/>
              <a:t>Windows Forms and .NET Core</a:t>
            </a:r>
          </a:p>
        </p:txBody>
      </p:sp>
      <p:sp>
        <p:nvSpPr>
          <p:cNvPr id="2" name="Text Placeholder 1">
            <a:extLst>
              <a:ext uri="{FF2B5EF4-FFF2-40B4-BE49-F238E27FC236}">
                <a16:creationId xmlns:a16="http://schemas.microsoft.com/office/drawing/2014/main" id="{9D248784-2C8E-44A2-899F-ED054B8CB822}"/>
              </a:ext>
            </a:extLst>
          </p:cNvPr>
          <p:cNvSpPr>
            <a:spLocks noGrp="1"/>
          </p:cNvSpPr>
          <p:nvPr>
            <p:ph type="body" sz="quarter" idx="10"/>
          </p:nvPr>
        </p:nvSpPr>
        <p:spPr>
          <a:xfrm>
            <a:off x="269239" y="1189177"/>
            <a:ext cx="11653523" cy="2450671"/>
          </a:xfrm>
        </p:spPr>
        <p:txBody>
          <a:bodyPr/>
          <a:lstStyle/>
          <a:p>
            <a:pPr fontAlgn="base"/>
            <a:r>
              <a:rPr lang="en-US" sz="3200" dirty="0">
                <a:latin typeface="+mn-lt"/>
              </a:rPr>
              <a:t>Learn more at </a:t>
            </a:r>
            <a:r>
              <a:rPr lang="en-US" sz="3200" dirty="0">
                <a:latin typeface="+mn-lt"/>
                <a:hlinkClick r:id="rId3"/>
              </a:rPr>
              <a:t>https://aka.ms/netcorewinforms</a:t>
            </a:r>
            <a:r>
              <a:rPr lang="en-US" sz="3200" dirty="0">
                <a:latin typeface="+mn-lt"/>
              </a:rPr>
              <a:t> </a:t>
            </a:r>
          </a:p>
          <a:p>
            <a:pPr lvl="1" fontAlgn="base"/>
            <a:r>
              <a:rPr lang="en-US" sz="2000" dirty="0"/>
              <a:t>Learn more about the plans for Windows Forms and .NET Core</a:t>
            </a:r>
          </a:p>
          <a:p>
            <a:pPr lvl="1" fontAlgn="base"/>
            <a:r>
              <a:rPr lang="en-US" sz="2000" dirty="0"/>
              <a:t>Get porting tips and strategies</a:t>
            </a:r>
            <a:endParaRPr lang="en-US" sz="3568" dirty="0"/>
          </a:p>
          <a:p>
            <a:pPr fontAlgn="base"/>
            <a:endParaRPr lang="en-US" sz="3568" dirty="0"/>
          </a:p>
          <a:p>
            <a:pPr fontAlgn="base"/>
            <a:endParaRPr lang="en-US" sz="3200" dirty="0">
              <a:latin typeface="+mn-lt"/>
            </a:endParaRPr>
          </a:p>
        </p:txBody>
      </p:sp>
      <p:pic>
        <p:nvPicPr>
          <p:cNvPr id="4" name="Picture 3">
            <a:extLst>
              <a:ext uri="{FF2B5EF4-FFF2-40B4-BE49-F238E27FC236}">
                <a16:creationId xmlns:a16="http://schemas.microsoft.com/office/drawing/2014/main" id="{8DE4F0B6-F6B0-AC41-8847-67DB33338970}"/>
              </a:ext>
            </a:extLst>
          </p:cNvPr>
          <p:cNvPicPr>
            <a:picLocks noChangeAspect="1"/>
          </p:cNvPicPr>
          <p:nvPr/>
        </p:nvPicPr>
        <p:blipFill>
          <a:blip r:embed="rId4"/>
          <a:stretch>
            <a:fillRect/>
          </a:stretch>
        </p:blipFill>
        <p:spPr>
          <a:xfrm>
            <a:off x="1923393" y="2629115"/>
            <a:ext cx="8050924" cy="3939374"/>
          </a:xfrm>
          <a:prstGeom prst="rect">
            <a:avLst/>
          </a:prstGeom>
        </p:spPr>
      </p:pic>
    </p:spTree>
    <p:extLst>
      <p:ext uri="{BB962C8B-B14F-4D97-AF65-F5344CB8AC3E}">
        <p14:creationId xmlns:p14="http://schemas.microsoft.com/office/powerpoint/2010/main" val="316781091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p:txBody>
          <a:bodyPr/>
          <a:lstStyle/>
          <a:p>
            <a:r>
              <a:rPr lang="en-US" dirty="0"/>
              <a:t>Web Productivity with Razor Components</a:t>
            </a:r>
          </a:p>
        </p:txBody>
      </p:sp>
      <p:sp>
        <p:nvSpPr>
          <p:cNvPr id="2" name="Text Placeholder 1">
            <a:extLst>
              <a:ext uri="{FF2B5EF4-FFF2-40B4-BE49-F238E27FC236}">
                <a16:creationId xmlns:a16="http://schemas.microsoft.com/office/drawing/2014/main" id="{9D248784-2C8E-44A2-899F-ED054B8CB822}"/>
              </a:ext>
            </a:extLst>
          </p:cNvPr>
          <p:cNvSpPr>
            <a:spLocks noGrp="1"/>
          </p:cNvSpPr>
          <p:nvPr>
            <p:ph type="body" sz="quarter" idx="10"/>
          </p:nvPr>
        </p:nvSpPr>
        <p:spPr>
          <a:xfrm>
            <a:off x="269239" y="1189177"/>
            <a:ext cx="11653523" cy="5570756"/>
          </a:xfrm>
        </p:spPr>
        <p:txBody>
          <a:bodyPr/>
          <a:lstStyle/>
          <a:p>
            <a:pPr fontAlgn="base"/>
            <a:r>
              <a:rPr lang="en-US" sz="3200" dirty="0">
                <a:latin typeface="+mn-lt"/>
              </a:rPr>
              <a:t>Build client-side Web UI in .NET</a:t>
            </a:r>
          </a:p>
          <a:p>
            <a:pPr lvl="1" fontAlgn="base"/>
            <a:r>
              <a:rPr lang="en-US" sz="2000" dirty="0"/>
              <a:t>You don’t need to know AngularJS, React, Vue, etc.</a:t>
            </a:r>
          </a:p>
          <a:p>
            <a:pPr lvl="1" fontAlgn="base"/>
            <a:r>
              <a:rPr lang="en-US" sz="2000" dirty="0"/>
              <a:t>Take advantage of stability and consistency of .NET</a:t>
            </a:r>
          </a:p>
          <a:p>
            <a:pPr fontAlgn="base"/>
            <a:r>
              <a:rPr lang="en-US" sz="3200" dirty="0">
                <a:latin typeface="+mn-lt"/>
              </a:rPr>
              <a:t>Runs in all browsers</a:t>
            </a:r>
          </a:p>
          <a:p>
            <a:pPr lvl="1" fontAlgn="base"/>
            <a:r>
              <a:rPr lang="en-US" sz="2000" dirty="0"/>
              <a:t>Strongly typed on client and server</a:t>
            </a:r>
          </a:p>
          <a:p>
            <a:pPr lvl="1" fontAlgn="base"/>
            <a:r>
              <a:rPr lang="en-US" sz="2000" dirty="0"/>
              <a:t>Share C# code with the client and the server</a:t>
            </a:r>
          </a:p>
          <a:p>
            <a:pPr fontAlgn="base"/>
            <a:r>
              <a:rPr lang="en-US" sz="3600" dirty="0">
                <a:latin typeface="+mn-lt"/>
              </a:rPr>
              <a:t>Web Assembly (Experimental)</a:t>
            </a:r>
          </a:p>
          <a:p>
            <a:pPr lvl="1" fontAlgn="base"/>
            <a:r>
              <a:rPr lang="en-US" sz="2032" dirty="0"/>
              <a:t>Native performance</a:t>
            </a:r>
          </a:p>
          <a:p>
            <a:pPr lvl="1" fontAlgn="base"/>
            <a:r>
              <a:rPr lang="en-US" sz="2032" dirty="0"/>
              <a:t>Requires no plugin or code </a:t>
            </a:r>
            <a:r>
              <a:rPr lang="en-US" sz="2032" dirty="0" err="1"/>
              <a:t>transpilation</a:t>
            </a:r>
            <a:endParaRPr lang="en-US" sz="2032" dirty="0"/>
          </a:p>
          <a:p>
            <a:pPr fontAlgn="base"/>
            <a:endParaRPr lang="en-US" sz="3568" dirty="0"/>
          </a:p>
          <a:p>
            <a:pPr fontAlgn="base"/>
            <a:endParaRPr lang="en-US" sz="3568" dirty="0"/>
          </a:p>
          <a:p>
            <a:pPr fontAlgn="base"/>
            <a:endParaRPr lang="en-US" sz="3200" dirty="0">
              <a:latin typeface="+mn-lt"/>
            </a:endParaRPr>
          </a:p>
        </p:txBody>
      </p:sp>
      <p:grpSp>
        <p:nvGrpSpPr>
          <p:cNvPr id="17" name="Group 16">
            <a:extLst>
              <a:ext uri="{FF2B5EF4-FFF2-40B4-BE49-F238E27FC236}">
                <a16:creationId xmlns:a16="http://schemas.microsoft.com/office/drawing/2014/main" id="{B0B65AAC-74B8-4F35-9999-D43ECDB9B0A1}"/>
              </a:ext>
            </a:extLst>
          </p:cNvPr>
          <p:cNvGrpSpPr/>
          <p:nvPr/>
        </p:nvGrpSpPr>
        <p:grpSpPr>
          <a:xfrm>
            <a:off x="10399558" y="5393239"/>
            <a:ext cx="1792442" cy="1436669"/>
            <a:chOff x="10130319" y="5233884"/>
            <a:chExt cx="1792442" cy="1436669"/>
          </a:xfrm>
        </p:grpSpPr>
        <p:pic>
          <p:nvPicPr>
            <p:cNvPr id="15" name="Graphic 14" descr="Server">
              <a:extLst>
                <a:ext uri="{FF2B5EF4-FFF2-40B4-BE49-F238E27FC236}">
                  <a16:creationId xmlns:a16="http://schemas.microsoft.com/office/drawing/2014/main" id="{04B0AB90-07E5-4CA8-A8EA-EB2A6C2B92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56350" y="5233884"/>
              <a:ext cx="1436669" cy="1436669"/>
            </a:xfrm>
            <a:prstGeom prst="rect">
              <a:avLst/>
            </a:prstGeom>
          </p:spPr>
        </p:pic>
        <p:sp>
          <p:nvSpPr>
            <p:cNvPr id="16" name="Rectangle 15">
              <a:extLst>
                <a:ext uri="{FF2B5EF4-FFF2-40B4-BE49-F238E27FC236}">
                  <a16:creationId xmlns:a16="http://schemas.microsoft.com/office/drawing/2014/main" id="{2F1C7D66-5A23-4974-A52D-6E1C2945E523}"/>
                </a:ext>
              </a:extLst>
            </p:cNvPr>
            <p:cNvSpPr/>
            <p:nvPr/>
          </p:nvSpPr>
          <p:spPr bwMode="auto">
            <a:xfrm>
              <a:off x="10130319" y="6236414"/>
              <a:ext cx="1792442" cy="423865"/>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CC687292-02CE-4C63-9CFF-A887CD0EDEDF}"/>
              </a:ext>
            </a:extLst>
          </p:cNvPr>
          <p:cNvSpPr txBox="1"/>
          <p:nvPr/>
        </p:nvSpPr>
        <p:spPr>
          <a:xfrm>
            <a:off x="5743253" y="5693474"/>
            <a:ext cx="5938463"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Full-stack web development with C#</a:t>
            </a:r>
          </a:p>
        </p:txBody>
      </p:sp>
    </p:spTree>
    <p:extLst>
      <p:ext uri="{BB962C8B-B14F-4D97-AF65-F5344CB8AC3E}">
        <p14:creationId xmlns:p14="http://schemas.microsoft.com/office/powerpoint/2010/main" val="177580936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0" y="0"/>
            <a:ext cx="12205014" cy="3313084"/>
          </a:xfrm>
          <a:prstGeom prst="rect">
            <a:avLst/>
          </a:prstGeom>
          <a:solidFill>
            <a:srgbClr val="0063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71586"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Vision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From faces to feelings, allow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your apps to understand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6508" y="4026557"/>
            <a:ext cx="1926538" cy="1805687"/>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Speech</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Hear and speak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to your users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by filtering noise, identifying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5"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Knowledge</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1433" y="4026556"/>
            <a:ext cx="1926538" cy="1712277"/>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Language</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Process text and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a:ln>
                <a:noFill/>
              </a:ln>
              <a:solidFill>
                <a:srgbClr val="1A1A1A"/>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6199" y="4026556"/>
            <a:ext cx="1926538" cy="234662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Labs</a:t>
            </a:r>
            <a:endParaRPr kumimoji="0" lang="en-US" sz="2306"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1277"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Search</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5" name="Rectangle 4"/>
          <p:cNvSpPr/>
          <p:nvPr/>
        </p:nvSpPr>
        <p:spPr>
          <a:xfrm>
            <a:off x="321754" y="1096341"/>
            <a:ext cx="7292266" cy="1088989"/>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solidFill>
                  <a:schemeClr val="bg1"/>
                </a:solidFill>
                <a:effectLst/>
                <a:uLnTx/>
                <a:uFillTx/>
                <a:latin typeface="Segoe UI Light"/>
                <a:ea typeface="+mn-ea"/>
                <a:cs typeface="+mn-cs"/>
              </a:rPr>
              <a:t>Microsoft Cognitive Services</a:t>
            </a:r>
          </a:p>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2744" b="0" i="0" u="none" strike="noStrike" kern="1200" cap="none" spc="0" normalizeH="0" baseline="0" noProof="0" dirty="0">
                <a:ln>
                  <a:noFill/>
                </a:ln>
                <a:solidFill>
                  <a:schemeClr val="bg1"/>
                </a:solidFill>
                <a:effectLst/>
                <a:uLnTx/>
                <a:uFillTx/>
                <a:latin typeface="Segoe UI Semilight"/>
                <a:ea typeface="+mn-ea"/>
                <a:cs typeface="+mn-cs"/>
              </a:rPr>
              <a:t>Commoditized AI</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697215" y="2877597"/>
            <a:ext cx="1075277" cy="1075277"/>
            <a:chOff x="1635346" y="1767983"/>
            <a:chExt cx="1287898" cy="1287898"/>
          </a:xfrm>
        </p:grpSpPr>
        <p:sp>
          <p:nvSpPr>
            <p:cNvPr id="83" name="Oval 82"/>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4" name="Picture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85" name="Group 84"/>
          <p:cNvGrpSpPr/>
          <p:nvPr/>
        </p:nvGrpSpPr>
        <p:grpSpPr>
          <a:xfrm>
            <a:off x="2642139" y="2877597"/>
            <a:ext cx="1075277" cy="1075277"/>
            <a:chOff x="1920558" y="3040063"/>
            <a:chExt cx="1097280" cy="1097280"/>
          </a:xfrm>
        </p:grpSpPr>
        <p:sp>
          <p:nvSpPr>
            <p:cNvPr id="86" name="Oval 85"/>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24" name="Group 23">
            <a:extLst>
              <a:ext uri="{FF2B5EF4-FFF2-40B4-BE49-F238E27FC236}">
                <a16:creationId xmlns:a16="http://schemas.microsoft.com/office/drawing/2014/main" id="{583CD957-47EF-4320-BD8D-CB33173E1681}"/>
              </a:ext>
            </a:extLst>
          </p:cNvPr>
          <p:cNvGrpSpPr/>
          <p:nvPr/>
        </p:nvGrpSpPr>
        <p:grpSpPr>
          <a:xfrm>
            <a:off x="4587061" y="2877597"/>
            <a:ext cx="1075277" cy="1075277"/>
            <a:chOff x="4678421" y="2934576"/>
            <a:chExt cx="1097280" cy="1097280"/>
          </a:xfrm>
        </p:grpSpPr>
        <p:sp>
          <p:nvSpPr>
            <p:cNvPr id="88" name="Oval 87"/>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 name="Picture 2">
              <a:extLst>
                <a:ext uri="{FF2B5EF4-FFF2-40B4-BE49-F238E27FC236}">
                  <a16:creationId xmlns:a16="http://schemas.microsoft.com/office/drawing/2014/main" id="{55A56C49-A446-4359-9EAF-9E22D7F29D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31" name="Group 30">
            <a:extLst>
              <a:ext uri="{FF2B5EF4-FFF2-40B4-BE49-F238E27FC236}">
                <a16:creationId xmlns:a16="http://schemas.microsoft.com/office/drawing/2014/main" id="{CF49ECCD-DDB7-43CE-B704-76FD7B1896A4}"/>
              </a:ext>
            </a:extLst>
          </p:cNvPr>
          <p:cNvGrpSpPr/>
          <p:nvPr/>
        </p:nvGrpSpPr>
        <p:grpSpPr>
          <a:xfrm>
            <a:off x="6531984" y="2877597"/>
            <a:ext cx="1075277" cy="1075277"/>
            <a:chOff x="6663142" y="2934576"/>
            <a:chExt cx="1097280" cy="1097280"/>
          </a:xfrm>
        </p:grpSpPr>
        <p:sp>
          <p:nvSpPr>
            <p:cNvPr id="89" name="Oval 88"/>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 name="Picture 10">
              <a:extLst>
                <a:ext uri="{FF2B5EF4-FFF2-40B4-BE49-F238E27FC236}">
                  <a16:creationId xmlns:a16="http://schemas.microsoft.com/office/drawing/2014/main" id="{D883A65B-06F0-49B3-B523-654E5814B5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35" name="Group 34">
            <a:extLst>
              <a:ext uri="{FF2B5EF4-FFF2-40B4-BE49-F238E27FC236}">
                <a16:creationId xmlns:a16="http://schemas.microsoft.com/office/drawing/2014/main" id="{09855BE8-D98E-4C80-9274-B4046F8A9C8C}"/>
              </a:ext>
            </a:extLst>
          </p:cNvPr>
          <p:cNvGrpSpPr/>
          <p:nvPr/>
        </p:nvGrpSpPr>
        <p:grpSpPr>
          <a:xfrm>
            <a:off x="8481050" y="2877597"/>
            <a:ext cx="1075277" cy="1075277"/>
            <a:chOff x="8652091" y="2934576"/>
            <a:chExt cx="1097280" cy="1097280"/>
          </a:xfrm>
        </p:grpSpPr>
        <p:sp>
          <p:nvSpPr>
            <p:cNvPr id="90" name="Oval 89"/>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6" name="Picture 15">
              <a:extLst>
                <a:ext uri="{FF2B5EF4-FFF2-40B4-BE49-F238E27FC236}">
                  <a16:creationId xmlns:a16="http://schemas.microsoft.com/office/drawing/2014/main" id="{6E5CF031-57F4-45D9-AA33-D3997DAEE5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26" name="Group 25">
            <a:extLst>
              <a:ext uri="{FF2B5EF4-FFF2-40B4-BE49-F238E27FC236}">
                <a16:creationId xmlns:a16="http://schemas.microsoft.com/office/drawing/2014/main" id="{88E62920-8263-47D7-9D31-12D9A382DE61}"/>
              </a:ext>
            </a:extLst>
          </p:cNvPr>
          <p:cNvGrpSpPr/>
          <p:nvPr/>
        </p:nvGrpSpPr>
        <p:grpSpPr>
          <a:xfrm>
            <a:off x="10421829" y="2877597"/>
            <a:ext cx="1075277" cy="1075277"/>
            <a:chOff x="10632583" y="2934576"/>
            <a:chExt cx="1097280" cy="1097280"/>
          </a:xfrm>
        </p:grpSpPr>
        <p:sp>
          <p:nvSpPr>
            <p:cNvPr id="91" name="Oval 90"/>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BFC99DAF-49A7-4950-ADFE-DAE6F87873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Tree>
    <p:extLst>
      <p:ext uri="{BB962C8B-B14F-4D97-AF65-F5344CB8AC3E}">
        <p14:creationId xmlns:p14="http://schemas.microsoft.com/office/powerpoint/2010/main" val="186197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8DEFE3-DF89-41DD-B27D-566BB0E28E8B}"/>
              </a:ext>
            </a:extLst>
          </p:cNvPr>
          <p:cNvSpPr/>
          <p:nvPr/>
        </p:nvSpPr>
        <p:spPr bwMode="auto">
          <a:xfrm>
            <a:off x="-9541" y="0"/>
            <a:ext cx="12217008" cy="330723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6B5CE148-D382-4CBD-8C97-2A282769FD9D}"/>
              </a:ext>
            </a:extLst>
          </p:cNvPr>
          <p:cNvSpPr txBox="1"/>
          <p:nvPr/>
        </p:nvSpPr>
        <p:spPr>
          <a:xfrm>
            <a:off x="1076639" y="3924409"/>
            <a:ext cx="1926538" cy="1668813"/>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960" b="1" dirty="0">
                <a:solidFill>
                  <a:srgbClr val="1A1A1A"/>
                </a:solidFill>
                <a:latin typeface="Segoe UI" panose="020B0502040204020203" pitchFamily="34" charset="0"/>
                <a:cs typeface="Segoe UI" panose="020B0502040204020203" pitchFamily="34" charset="0"/>
              </a:rPr>
              <a:t>Build-your-own</a:t>
            </a:r>
            <a:endPar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Build your own</a:t>
            </a:r>
            <a:r>
              <a:rPr kumimoji="0" lang="en-US" sz="1371" b="0" i="0" u="none" strike="noStrike" kern="1200" cap="none" spc="0" normalizeH="0" noProof="0" dirty="0">
                <a:ln>
                  <a:noFill/>
                </a:ln>
                <a:solidFill>
                  <a:srgbClr val="1A1A1A"/>
                </a:solidFill>
                <a:effectLst/>
                <a:uLnTx/>
                <a:uFillTx/>
                <a:latin typeface="Segoe UI" panose="020B0502040204020203" pitchFamily="34" charset="0"/>
                <a:ea typeface="+mn-ea"/>
                <a:cs typeface="Segoe UI" panose="020B0502040204020203" pitchFamily="34" charset="0"/>
              </a:rPr>
              <a:t> custom models by writing C# or F# code</a:t>
            </a:r>
            <a:endPar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4966486" y="3924409"/>
            <a:ext cx="1926538" cy="158718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Extensible</a:t>
            </a:r>
          </a:p>
          <a:p>
            <a:pPr marL="0" marR="0" lvl="0" indent="0" algn="ctr" defTabSz="913950" rtl="0" eaLnBrk="1" fontAlgn="auto" latinLnBrk="0" hangingPunct="1">
              <a:lnSpc>
                <a:spcPct val="90000"/>
              </a:lnSpc>
              <a:spcBef>
                <a:spcPts val="0"/>
              </a:spcBef>
              <a:spcAft>
                <a:spcPts val="575"/>
              </a:spcAft>
              <a:buClrTx/>
              <a:buSzTx/>
              <a:buFontTx/>
              <a:buNone/>
              <a:tabLst/>
              <a:defRPr/>
            </a:pPr>
            <a:r>
              <a:rPr lang="en-US" sz="1371" dirty="0">
                <a:solidFill>
                  <a:srgbClr val="1A1A1A"/>
                </a:solidFill>
                <a:latin typeface="Segoe UI" panose="020B0502040204020203" pitchFamily="34" charset="0"/>
                <a:cs typeface="Segoe UI" panose="020B0502040204020203" pitchFamily="34" charset="0"/>
              </a:rPr>
              <a:t>Tap into other machine learning toolkits with the rich extensibility model like TensorFlow</a:t>
            </a:r>
            <a:endPar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1" name="TextBox 20">
            <a:extLst>
              <a:ext uri="{FF2B5EF4-FFF2-40B4-BE49-F238E27FC236}">
                <a16:creationId xmlns:a16="http://schemas.microsoft.com/office/drawing/2014/main" id="{D774DB6C-D485-4533-A9F9-B16C2241F6EF}"/>
              </a:ext>
            </a:extLst>
          </p:cNvPr>
          <p:cNvSpPr txBox="1"/>
          <p:nvPr/>
        </p:nvSpPr>
        <p:spPr>
          <a:xfrm>
            <a:off x="3021564" y="3924408"/>
            <a:ext cx="1926538" cy="1858032"/>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Developer focused</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0" b="0" i="0" u="none" strike="noStrike" kern="1200" cap="none" spc="0" normalizeH="0" baseline="0" noProof="0">
                <a:ln>
                  <a:noFill/>
                </a:ln>
                <a:solidFill>
                  <a:srgbClr val="1A1A1A"/>
                </a:solidFill>
                <a:effectLst/>
                <a:uLnTx/>
                <a:uFillTx/>
                <a:latin typeface="Segoe UI"/>
                <a:ea typeface="+mn-ea"/>
                <a:cs typeface="+mn-cs"/>
              </a:rPr>
              <a:t>ML.NET provides just the</a:t>
            </a:r>
            <a:r>
              <a:rPr kumimoji="0" lang="en-US" sz="1370" b="0" i="0" u="none" strike="noStrike" kern="1200" cap="none" spc="0" normalizeH="0" noProof="0">
                <a:ln>
                  <a:noFill/>
                </a:ln>
                <a:solidFill>
                  <a:srgbClr val="1A1A1A"/>
                </a:solidFill>
                <a:effectLst/>
                <a:uLnTx/>
                <a:uFillTx/>
                <a:latin typeface="Segoe UI"/>
                <a:ea typeface="+mn-ea"/>
                <a:cs typeface="+mn-cs"/>
              </a:rPr>
              <a:t> right amount of productivity and control</a:t>
            </a:r>
            <a:endParaRPr kumimoji="0" lang="en-US" sz="1370" b="0" i="0" u="none" strike="noStrike" kern="1200" cap="none" spc="0" normalizeH="0" baseline="0" noProof="0">
              <a:ln>
                <a:noFill/>
              </a:ln>
              <a:solidFill>
                <a:srgbClr val="1A1A1A"/>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6911408" y="3924409"/>
            <a:ext cx="1926538" cy="139732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Proven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ML.NET has been used internally </a:t>
            </a:r>
            <a:r>
              <a:rPr lang="en-US" sz="1371" noProof="0">
                <a:solidFill>
                  <a:srgbClr val="1A1A1A"/>
                </a:solidFill>
                <a:latin typeface="Segoe UI" panose="020B0502040204020203" pitchFamily="34" charset="0"/>
                <a:cs typeface="Segoe UI" panose="020B0502040204020203" pitchFamily="34" charset="0"/>
              </a:rPr>
              <a:t>in products like Office and Bing for years</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5" name="Rectangle 4"/>
          <p:cNvSpPr/>
          <p:nvPr/>
        </p:nvSpPr>
        <p:spPr>
          <a:xfrm>
            <a:off x="321754" y="1106138"/>
            <a:ext cx="8659408" cy="1069395"/>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solidFill>
                  <a:schemeClr val="bg1"/>
                </a:solidFill>
                <a:effectLst/>
                <a:uLnTx/>
                <a:uFillTx/>
                <a:latin typeface="Segoe UI Light"/>
                <a:ea typeface="+mn-ea"/>
                <a:cs typeface="+mn-cs"/>
              </a:rPr>
              <a:t>ML.NET</a:t>
            </a:r>
          </a:p>
          <a:p>
            <a:pPr lvl="0" defTabSz="895601">
              <a:lnSpc>
                <a:spcPct val="90000"/>
              </a:lnSpc>
              <a:spcAft>
                <a:spcPts val="1440"/>
              </a:spcAft>
              <a:defRPr/>
            </a:pPr>
            <a:r>
              <a:rPr lang="en-US" sz="2744" dirty="0">
                <a:solidFill>
                  <a:schemeClr val="bg1"/>
                </a:solidFill>
                <a:latin typeface="Segoe UI Semilight"/>
              </a:rPr>
              <a:t>Machine Learning framework made for .NET developers</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998CF6-991B-4FC6-8479-589335DE6136}"/>
              </a:ext>
            </a:extLst>
          </p:cNvPr>
          <p:cNvGrpSpPr/>
          <p:nvPr/>
        </p:nvGrpSpPr>
        <p:grpSpPr>
          <a:xfrm>
            <a:off x="1502270" y="2775449"/>
            <a:ext cx="1075277" cy="1075277"/>
            <a:chOff x="1502270" y="2775449"/>
            <a:chExt cx="1075277" cy="1075277"/>
          </a:xfrm>
        </p:grpSpPr>
        <p:sp>
          <p:nvSpPr>
            <p:cNvPr id="86" name="Oval 85"/>
            <p:cNvSpPr/>
            <p:nvPr/>
          </p:nvSpPr>
          <p:spPr bwMode="auto">
            <a:xfrm>
              <a:off x="1502270"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 name="tool" title="Icon of a skrewdriver and wrench">
              <a:extLst>
                <a:ext uri="{FF2B5EF4-FFF2-40B4-BE49-F238E27FC236}">
                  <a16:creationId xmlns:a16="http://schemas.microsoft.com/office/drawing/2014/main" id="{9AE2F17D-D6CE-4C11-9A55-EAC8CE960954}"/>
                </a:ext>
              </a:extLst>
            </p:cNvPr>
            <p:cNvSpPr>
              <a:spLocks noChangeAspect="1" noEditPoints="1"/>
            </p:cNvSpPr>
            <p:nvPr/>
          </p:nvSpPr>
          <p:spPr bwMode="auto">
            <a:xfrm>
              <a:off x="1794130" y="2980649"/>
              <a:ext cx="491555" cy="69240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317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564A4FAA-33D4-49D2-8166-8D2395FE2314}"/>
              </a:ext>
            </a:extLst>
          </p:cNvPr>
          <p:cNvGrpSpPr/>
          <p:nvPr/>
        </p:nvGrpSpPr>
        <p:grpSpPr>
          <a:xfrm>
            <a:off x="3447192" y="2775449"/>
            <a:ext cx="1075277" cy="1075277"/>
            <a:chOff x="3447192" y="2775449"/>
            <a:chExt cx="1075277" cy="1075277"/>
          </a:xfrm>
        </p:grpSpPr>
        <p:sp>
          <p:nvSpPr>
            <p:cNvPr id="88" name="Oval 87"/>
            <p:cNvSpPr/>
            <p:nvPr/>
          </p:nvSpPr>
          <p:spPr bwMode="auto">
            <a:xfrm>
              <a:off x="3447192"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 name="people_3" title="Icon of a person surrounded by brackets">
              <a:extLst>
                <a:ext uri="{FF2B5EF4-FFF2-40B4-BE49-F238E27FC236}">
                  <a16:creationId xmlns:a16="http://schemas.microsoft.com/office/drawing/2014/main" id="{DAFE09C1-73A5-4F29-BACF-324D5D3F4EA1}"/>
                </a:ext>
              </a:extLst>
            </p:cNvPr>
            <p:cNvSpPr>
              <a:spLocks noChangeAspect="1" noEditPoints="1"/>
            </p:cNvSpPr>
            <p:nvPr/>
          </p:nvSpPr>
          <p:spPr bwMode="auto">
            <a:xfrm>
              <a:off x="3659435" y="2980402"/>
              <a:ext cx="635677" cy="64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317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 name="Group 5">
            <a:extLst>
              <a:ext uri="{FF2B5EF4-FFF2-40B4-BE49-F238E27FC236}">
                <a16:creationId xmlns:a16="http://schemas.microsoft.com/office/drawing/2014/main" id="{B6AE98BD-9E41-4FF4-B7F4-3E3BCE9A19E3}"/>
              </a:ext>
            </a:extLst>
          </p:cNvPr>
          <p:cNvGrpSpPr/>
          <p:nvPr/>
        </p:nvGrpSpPr>
        <p:grpSpPr>
          <a:xfrm>
            <a:off x="5392115" y="2775449"/>
            <a:ext cx="1075277" cy="1075277"/>
            <a:chOff x="5392115" y="2775449"/>
            <a:chExt cx="1075277" cy="1075277"/>
          </a:xfrm>
        </p:grpSpPr>
        <p:sp>
          <p:nvSpPr>
            <p:cNvPr id="89" name="Oval 88"/>
            <p:cNvSpPr/>
            <p:nvPr/>
          </p:nvSpPr>
          <p:spPr bwMode="auto">
            <a:xfrm>
              <a:off x="5392115"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2" name="Group 31">
              <a:extLst>
                <a:ext uri="{FF2B5EF4-FFF2-40B4-BE49-F238E27FC236}">
                  <a16:creationId xmlns:a16="http://schemas.microsoft.com/office/drawing/2014/main" id="{780564ED-221B-4F27-8650-9F8E8B8C648C}"/>
                </a:ext>
              </a:extLst>
            </p:cNvPr>
            <p:cNvGrpSpPr/>
            <p:nvPr/>
          </p:nvGrpSpPr>
          <p:grpSpPr>
            <a:xfrm>
              <a:off x="5611657" y="2993279"/>
              <a:ext cx="681168" cy="676541"/>
              <a:chOff x="6801633" y="2701234"/>
              <a:chExt cx="1309659" cy="1179767"/>
            </a:xfrm>
          </p:grpSpPr>
          <p:sp>
            <p:nvSpPr>
              <p:cNvPr id="33" name="Rectangle 32">
                <a:extLst>
                  <a:ext uri="{FF2B5EF4-FFF2-40B4-BE49-F238E27FC236}">
                    <a16:creationId xmlns:a16="http://schemas.microsoft.com/office/drawing/2014/main" id="{126D6AA2-C264-45F1-A9EF-1EDF93FF2925}"/>
                  </a:ext>
                </a:extLst>
              </p:cNvPr>
              <p:cNvSpPr/>
              <p:nvPr/>
            </p:nvSpPr>
            <p:spPr bwMode="auto">
              <a:xfrm>
                <a:off x="6801633" y="2701234"/>
                <a:ext cx="613775" cy="574322"/>
              </a:xfrm>
              <a:prstGeom prst="rect">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E95D557D-4F99-4A6D-ADB1-EEB224182EEC}"/>
                  </a:ext>
                </a:extLst>
              </p:cNvPr>
              <p:cNvSpPr/>
              <p:nvPr/>
            </p:nvSpPr>
            <p:spPr bwMode="auto">
              <a:xfrm>
                <a:off x="6803721" y="3280133"/>
                <a:ext cx="611687" cy="560933"/>
              </a:xfrm>
              <a:prstGeom prst="rect">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8DD66384-A338-4533-8DA1-7F4CA16A2B1C}"/>
                  </a:ext>
                </a:extLst>
              </p:cNvPr>
              <p:cNvSpPr/>
              <p:nvPr/>
            </p:nvSpPr>
            <p:spPr bwMode="auto">
              <a:xfrm>
                <a:off x="7420263" y="2701234"/>
                <a:ext cx="613775" cy="574373"/>
              </a:xfrm>
              <a:prstGeom prst="rect">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755C81ED-69A0-44D3-9E29-F77E435A4607}"/>
                  </a:ext>
                </a:extLst>
              </p:cNvPr>
              <p:cNvCxnSpPr/>
              <p:nvPr/>
            </p:nvCxnSpPr>
            <p:spPr>
              <a:xfrm flipH="1">
                <a:off x="7693887" y="3454286"/>
                <a:ext cx="417405" cy="426715"/>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FDB20E-22EB-451B-ACCB-6062C33C3917}"/>
                  </a:ext>
                </a:extLst>
              </p:cNvPr>
              <p:cNvCxnSpPr>
                <a:cxnSpLocks/>
              </p:cNvCxnSpPr>
              <p:nvPr/>
            </p:nvCxnSpPr>
            <p:spPr>
              <a:xfrm flipH="1" flipV="1">
                <a:off x="7572620" y="3735118"/>
                <a:ext cx="132777" cy="120205"/>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98FC41BF-BBF1-4FC5-8B50-D53ACB787362}"/>
              </a:ext>
            </a:extLst>
          </p:cNvPr>
          <p:cNvGrpSpPr/>
          <p:nvPr/>
        </p:nvGrpSpPr>
        <p:grpSpPr>
          <a:xfrm>
            <a:off x="7341181" y="2775449"/>
            <a:ext cx="1075277" cy="1075277"/>
            <a:chOff x="7341181" y="2775449"/>
            <a:chExt cx="1075277" cy="1075277"/>
          </a:xfrm>
        </p:grpSpPr>
        <p:sp>
          <p:nvSpPr>
            <p:cNvPr id="90" name="Oval 89"/>
            <p:cNvSpPr/>
            <p:nvPr/>
          </p:nvSpPr>
          <p:spPr bwMode="auto">
            <a:xfrm>
              <a:off x="7341181"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Commitments_EC4D" title="Icon of a handshake">
              <a:extLst>
                <a:ext uri="{FF2B5EF4-FFF2-40B4-BE49-F238E27FC236}">
                  <a16:creationId xmlns:a16="http://schemas.microsoft.com/office/drawing/2014/main" id="{21CB6C1D-1AA8-4B45-880C-8D16DDF4DCEB}"/>
                </a:ext>
              </a:extLst>
            </p:cNvPr>
            <p:cNvSpPr>
              <a:spLocks noChangeAspect="1" noEditPoints="1"/>
            </p:cNvSpPr>
            <p:nvPr/>
          </p:nvSpPr>
          <p:spPr bwMode="auto">
            <a:xfrm>
              <a:off x="7502464" y="2977854"/>
              <a:ext cx="744426" cy="69799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317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8" name="Group 7">
            <a:extLst>
              <a:ext uri="{FF2B5EF4-FFF2-40B4-BE49-F238E27FC236}">
                <a16:creationId xmlns:a16="http://schemas.microsoft.com/office/drawing/2014/main" id="{A3BDAD03-94B3-448B-B893-6D98EFB05C67}"/>
              </a:ext>
            </a:extLst>
          </p:cNvPr>
          <p:cNvGrpSpPr/>
          <p:nvPr/>
        </p:nvGrpSpPr>
        <p:grpSpPr>
          <a:xfrm>
            <a:off x="9293052" y="2761853"/>
            <a:ext cx="1075277" cy="1075277"/>
            <a:chOff x="9293052" y="2761853"/>
            <a:chExt cx="1075277" cy="1075277"/>
          </a:xfrm>
        </p:grpSpPr>
        <p:sp>
          <p:nvSpPr>
            <p:cNvPr id="40" name="Oval 39">
              <a:extLst>
                <a:ext uri="{FF2B5EF4-FFF2-40B4-BE49-F238E27FC236}">
                  <a16:creationId xmlns:a16="http://schemas.microsoft.com/office/drawing/2014/main" id="{B8A01BC3-9E12-4B76-8DA8-4704BB28F53D}"/>
                </a:ext>
              </a:extLst>
            </p:cNvPr>
            <p:cNvSpPr/>
            <p:nvPr/>
          </p:nvSpPr>
          <p:spPr bwMode="auto">
            <a:xfrm>
              <a:off x="9293052" y="2761853"/>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41" name="Group 40">
              <a:extLst>
                <a:ext uri="{FF2B5EF4-FFF2-40B4-BE49-F238E27FC236}">
                  <a16:creationId xmlns:a16="http://schemas.microsoft.com/office/drawing/2014/main" id="{3BD39F40-EC8B-43D5-92FD-DBB389B92370}"/>
                </a:ext>
              </a:extLst>
            </p:cNvPr>
            <p:cNvGrpSpPr/>
            <p:nvPr/>
          </p:nvGrpSpPr>
          <p:grpSpPr>
            <a:xfrm>
              <a:off x="9580169" y="2875613"/>
              <a:ext cx="578439" cy="803330"/>
              <a:chOff x="10058398" y="2680569"/>
              <a:chExt cx="883976" cy="1276519"/>
            </a:xfrm>
          </p:grpSpPr>
          <p:sp>
            <p:nvSpPr>
              <p:cNvPr id="42" name="Oval 41">
                <a:extLst>
                  <a:ext uri="{FF2B5EF4-FFF2-40B4-BE49-F238E27FC236}">
                    <a16:creationId xmlns:a16="http://schemas.microsoft.com/office/drawing/2014/main" id="{88671D98-F747-4238-9E76-164597725625}"/>
                  </a:ext>
                </a:extLst>
              </p:cNvPr>
              <p:cNvSpPr/>
              <p:nvPr/>
            </p:nvSpPr>
            <p:spPr bwMode="auto">
              <a:xfrm>
                <a:off x="10058398" y="2680569"/>
                <a:ext cx="325677" cy="333845"/>
              </a:xfrm>
              <a:prstGeom prst="ellipse">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16724E81-0F58-468E-8B2F-2C6208B5D780}"/>
                  </a:ext>
                </a:extLst>
              </p:cNvPr>
              <p:cNvSpPr/>
              <p:nvPr/>
            </p:nvSpPr>
            <p:spPr bwMode="auto">
              <a:xfrm>
                <a:off x="10062344" y="3623243"/>
                <a:ext cx="325677" cy="333845"/>
              </a:xfrm>
              <a:prstGeom prst="ellipse">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1BDAB5E6-39F5-42B3-B14B-A6C0C9BD24B3}"/>
                  </a:ext>
                </a:extLst>
              </p:cNvPr>
              <p:cNvSpPr/>
              <p:nvPr/>
            </p:nvSpPr>
            <p:spPr bwMode="auto">
              <a:xfrm>
                <a:off x="10616697" y="2890446"/>
                <a:ext cx="325677" cy="333845"/>
              </a:xfrm>
              <a:prstGeom prst="ellipse">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6E09463E-A5BE-410E-92B1-D61FFD4CD41E}"/>
                  </a:ext>
                </a:extLst>
              </p:cNvPr>
              <p:cNvCxnSpPr>
                <a:stCxn id="42" idx="4"/>
                <a:endCxn id="43" idx="0"/>
              </p:cNvCxnSpPr>
              <p:nvPr/>
            </p:nvCxnSpPr>
            <p:spPr>
              <a:xfrm>
                <a:off x="10221237" y="3014414"/>
                <a:ext cx="3946" cy="608829"/>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Freeform: Shape 45">
                <a:extLst>
                  <a:ext uri="{FF2B5EF4-FFF2-40B4-BE49-F238E27FC236}">
                    <a16:creationId xmlns:a16="http://schemas.microsoft.com/office/drawing/2014/main" id="{69E36918-3C7D-4BC9-B3DA-7471C394AC69}"/>
                  </a:ext>
                </a:extLst>
              </p:cNvPr>
              <p:cNvSpPr/>
              <p:nvPr/>
            </p:nvSpPr>
            <p:spPr bwMode="auto">
              <a:xfrm>
                <a:off x="10221238" y="3244241"/>
                <a:ext cx="538620" cy="388307"/>
              </a:xfrm>
              <a:custGeom>
                <a:avLst/>
                <a:gdLst>
                  <a:gd name="connsiteX0" fmla="*/ 0 w 538620"/>
                  <a:gd name="connsiteY0" fmla="*/ 388307 h 388307"/>
                  <a:gd name="connsiteX1" fmla="*/ 538620 w 538620"/>
                  <a:gd name="connsiteY1" fmla="*/ 0 h 388307"/>
                </a:gdLst>
                <a:ahLst/>
                <a:cxnLst>
                  <a:cxn ang="0">
                    <a:pos x="connsiteX0" y="connsiteY0"/>
                  </a:cxn>
                  <a:cxn ang="0">
                    <a:pos x="connsiteX1" y="connsiteY1"/>
                  </a:cxn>
                </a:cxnLst>
                <a:rect l="l" t="t" r="r" b="b"/>
                <a:pathLst>
                  <a:path w="538620" h="388307">
                    <a:moveTo>
                      <a:pt x="0" y="388307"/>
                    </a:moveTo>
                    <a:cubicBezTo>
                      <a:pt x="197285" y="205635"/>
                      <a:pt x="394571" y="22964"/>
                      <a:pt x="538620" y="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3CFBDCC1-4868-469F-BCB5-1AD09D27F596}"/>
                  </a:ext>
                </a:extLst>
              </p:cNvPr>
              <p:cNvSpPr/>
              <p:nvPr/>
            </p:nvSpPr>
            <p:spPr bwMode="auto">
              <a:xfrm>
                <a:off x="10196186" y="3227452"/>
                <a:ext cx="590477" cy="405096"/>
              </a:xfrm>
              <a:custGeom>
                <a:avLst/>
                <a:gdLst>
                  <a:gd name="connsiteX0" fmla="*/ 0 w 590477"/>
                  <a:gd name="connsiteY0" fmla="*/ 405096 h 405096"/>
                  <a:gd name="connsiteX1" fmla="*/ 137787 w 590477"/>
                  <a:gd name="connsiteY1" fmla="*/ 254784 h 405096"/>
                  <a:gd name="connsiteX2" fmla="*/ 501041 w 590477"/>
                  <a:gd name="connsiteY2" fmla="*/ 229732 h 405096"/>
                  <a:gd name="connsiteX3" fmla="*/ 588724 w 590477"/>
                  <a:gd name="connsiteY3" fmla="*/ 16789 h 405096"/>
                  <a:gd name="connsiteX4" fmla="*/ 551146 w 590477"/>
                  <a:gd name="connsiteY4" fmla="*/ 29315 h 405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477" h="405096">
                    <a:moveTo>
                      <a:pt x="0" y="405096"/>
                    </a:moveTo>
                    <a:cubicBezTo>
                      <a:pt x="27140" y="344553"/>
                      <a:pt x="54280" y="284011"/>
                      <a:pt x="137787" y="254784"/>
                    </a:cubicBezTo>
                    <a:cubicBezTo>
                      <a:pt x="221294" y="225557"/>
                      <a:pt x="425885" y="269398"/>
                      <a:pt x="501041" y="229732"/>
                    </a:cubicBezTo>
                    <a:cubicBezTo>
                      <a:pt x="576197" y="190066"/>
                      <a:pt x="580373" y="50192"/>
                      <a:pt x="588724" y="16789"/>
                    </a:cubicBezTo>
                    <a:cubicBezTo>
                      <a:pt x="597075" y="-16614"/>
                      <a:pt x="574110" y="6350"/>
                      <a:pt x="551146" y="29315"/>
                    </a:cubicBezTo>
                  </a:path>
                </a:pathLst>
              </a:cu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49" name="TextBox 48">
            <a:extLst>
              <a:ext uri="{FF2B5EF4-FFF2-40B4-BE49-F238E27FC236}">
                <a16:creationId xmlns:a16="http://schemas.microsoft.com/office/drawing/2014/main" id="{44ECECDD-5992-4075-B328-0457F02D5892}"/>
              </a:ext>
            </a:extLst>
          </p:cNvPr>
          <p:cNvSpPr txBox="1"/>
          <p:nvPr/>
        </p:nvSpPr>
        <p:spPr>
          <a:xfrm>
            <a:off x="8899682" y="3919879"/>
            <a:ext cx="1926538" cy="194029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Open source and Cross-platform</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Runs on Windows,</a:t>
            </a:r>
            <a:r>
              <a:rPr kumimoji="0" lang="en-US" sz="1371" b="0" i="0" u="none" strike="noStrike" kern="1200" cap="none" spc="0" normalizeH="0" noProof="0">
                <a:ln>
                  <a:noFill/>
                </a:ln>
                <a:solidFill>
                  <a:srgbClr val="1A1A1A"/>
                </a:solidFill>
                <a:effectLst/>
                <a:uLnTx/>
                <a:uFillTx/>
                <a:latin typeface="Segoe UI" panose="020B0502040204020203" pitchFamily="34" charset="0"/>
                <a:ea typeface="+mn-ea"/>
                <a:cs typeface="Segoe UI" panose="020B0502040204020203" pitchFamily="34" charset="0"/>
              </a:rPr>
              <a:t> macOS </a:t>
            </a:r>
            <a:r>
              <a:rPr lang="en-US" sz="1371" noProof="0">
                <a:solidFill>
                  <a:srgbClr val="1A1A1A"/>
                </a:solidFill>
                <a:latin typeface="Segoe UI" panose="020B0502040204020203" pitchFamily="34" charset="0"/>
                <a:cs typeface="Segoe UI" panose="020B0502040204020203" pitchFamily="34" charset="0"/>
              </a:rPr>
              <a:t>and Linux and developed in the open on GitHub</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50" name="Rectangle 49">
            <a:extLst>
              <a:ext uri="{FF2B5EF4-FFF2-40B4-BE49-F238E27FC236}">
                <a16:creationId xmlns:a16="http://schemas.microsoft.com/office/drawing/2014/main" id="{18DB5EB9-40D7-4283-BBD7-E4892B62F42C}"/>
              </a:ext>
            </a:extLst>
          </p:cNvPr>
          <p:cNvSpPr/>
          <p:nvPr/>
        </p:nvSpPr>
        <p:spPr>
          <a:xfrm>
            <a:off x="-9541" y="5990966"/>
            <a:ext cx="12191999" cy="461665"/>
          </a:xfrm>
          <a:prstGeom prst="rect">
            <a:avLst/>
          </a:prstGeom>
        </p:spPr>
        <p:txBody>
          <a:bodyPr wrap="square"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75BDA7"/>
                </a:solidFill>
                <a:effectLst/>
                <a:uLnTx/>
                <a:uFillTx/>
                <a:latin typeface="Segoe UI" panose="020B0502040204020203" pitchFamily="34" charset="0"/>
                <a:ea typeface="Segoe UI" charset="0"/>
                <a:cs typeface="Segoe UI" panose="020B0502040204020203" pitchFamily="34" charset="0"/>
                <a:hlinkClick r:id="rId3"/>
              </a:rPr>
              <a:t>https://github.com/dotnet/machinelearning</a:t>
            </a:r>
            <a:endParaRPr kumimoji="0" lang="en-US" sz="2400" b="0" i="0" u="none" strike="noStrike" kern="1200" cap="none" spc="0" normalizeH="0" baseline="0" noProof="0">
              <a:ln>
                <a:noFill/>
              </a:ln>
              <a:solidFill>
                <a:srgbClr val="75BDA7"/>
              </a:solidFill>
              <a:effectLst/>
              <a:uLnTx/>
              <a:uFillTx/>
              <a:latin typeface="Segoe UI" panose="020B0502040204020203" pitchFamily="34" charset="0"/>
              <a:ea typeface="Segoe UI" charset="0"/>
              <a:cs typeface="Segoe UI" panose="020B0502040204020203" pitchFamily="34" charset="0"/>
            </a:endParaRPr>
          </a:p>
        </p:txBody>
      </p:sp>
    </p:spTree>
    <p:extLst>
      <p:ext uri="{BB962C8B-B14F-4D97-AF65-F5344CB8AC3E}">
        <p14:creationId xmlns:p14="http://schemas.microsoft.com/office/powerpoint/2010/main" val="391167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childTnLst>
                          </p:cTn>
                        </p:par>
                        <p:par>
                          <p:cTn id="46" fill="hold">
                            <p:stCondLst>
                              <p:cond delay="1000"/>
                            </p:stCondLst>
                            <p:childTnLst>
                              <p:par>
                                <p:cTn id="47" presetID="42" presetClass="entr" presetSubtype="0"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1000"/>
                                        <p:tgtEl>
                                          <p:spTgt spid="50"/>
                                        </p:tgtEl>
                                      </p:cBhvr>
                                    </p:animEffect>
                                    <p:anim calcmode="lin" valueType="num">
                                      <p:cBhvr>
                                        <p:cTn id="50" dur="1000" fill="hold"/>
                                        <p:tgtEl>
                                          <p:spTgt spid="50"/>
                                        </p:tgtEl>
                                        <p:attrNameLst>
                                          <p:attrName>ppt_x</p:attrName>
                                        </p:attrNameLst>
                                      </p:cBhvr>
                                      <p:tavLst>
                                        <p:tav tm="0">
                                          <p:val>
                                            <p:strVal val="#ppt_x"/>
                                          </p:val>
                                        </p:tav>
                                        <p:tav tm="100000">
                                          <p:val>
                                            <p:strVal val="#ppt_x"/>
                                          </p:val>
                                        </p:tav>
                                      </p:tavLst>
                                    </p:anim>
                                    <p:anim calcmode="lin" valueType="num">
                                      <p:cBhvr>
                                        <p:cTn id="5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8" grpId="0"/>
      <p:bldP spid="49" grpId="0"/>
      <p:bldP spid="5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6A9A3110-A034-4F1D-A47D-9BE62A164F09}"/>
              </a:ext>
            </a:extLst>
          </p:cNvPr>
          <p:cNvSpPr txBox="1"/>
          <p:nvPr/>
        </p:nvSpPr>
        <p:spPr>
          <a:xfrm>
            <a:off x="1333423" y="5933060"/>
            <a:ext cx="10143577"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And more! Samples @ </a:t>
            </a:r>
            <a:r>
              <a:rPr lang="en-US" sz="2000" dirty="0">
                <a:solidFill>
                  <a:srgbClr val="505050"/>
                </a:solidFill>
                <a:hlinkClick r:id="rId3"/>
              </a:rPr>
              <a:t>https://github.com/dotnet/machinelearning-samples</a:t>
            </a:r>
            <a:r>
              <a:rPr lang="en-US" sz="2000" dirty="0">
                <a:solidFill>
                  <a:srgbClr val="F2F2F2">
                    <a:lumMod val="25000"/>
                  </a:srgbClr>
                </a:solidFill>
              </a:rPr>
              <a:t> </a:t>
            </a:r>
            <a:endParaRPr lang="en-US" sz="2400" dirty="0">
              <a:solidFill>
                <a:srgbClr val="F2F2F2">
                  <a:lumMod val="25000"/>
                </a:srgbClr>
              </a:solidFill>
            </a:endParaRPr>
          </a:p>
        </p:txBody>
      </p:sp>
      <p:sp>
        <p:nvSpPr>
          <p:cNvPr id="66" name="Rectangle 65">
            <a:extLst>
              <a:ext uri="{FF2B5EF4-FFF2-40B4-BE49-F238E27FC236}">
                <a16:creationId xmlns:a16="http://schemas.microsoft.com/office/drawing/2014/main" id="{72808CAC-9195-40F1-A29D-E3B07CD5E481}"/>
              </a:ext>
            </a:extLst>
          </p:cNvPr>
          <p:cNvSpPr/>
          <p:nvPr/>
        </p:nvSpPr>
        <p:spPr bwMode="auto">
          <a:xfrm>
            <a:off x="6219672" y="4751058"/>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7" name="TextBox 66">
            <a:extLst>
              <a:ext uri="{FF2B5EF4-FFF2-40B4-BE49-F238E27FC236}">
                <a16:creationId xmlns:a16="http://schemas.microsoft.com/office/drawing/2014/main" id="{3FECCF71-683B-41DA-89CC-F25FA9A418F1}"/>
              </a:ext>
            </a:extLst>
          </p:cNvPr>
          <p:cNvSpPr txBox="1"/>
          <p:nvPr/>
        </p:nvSpPr>
        <p:spPr>
          <a:xfrm>
            <a:off x="6905001" y="4761559"/>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Customer segmentation </a:t>
            </a:r>
          </a:p>
        </p:txBody>
      </p:sp>
      <p:sp>
        <p:nvSpPr>
          <p:cNvPr id="64" name="Rectangle 63">
            <a:extLst>
              <a:ext uri="{FF2B5EF4-FFF2-40B4-BE49-F238E27FC236}">
                <a16:creationId xmlns:a16="http://schemas.microsoft.com/office/drawing/2014/main" id="{8589843F-F8C1-408F-BEC6-DD182E4A9BD1}"/>
              </a:ext>
            </a:extLst>
          </p:cNvPr>
          <p:cNvSpPr/>
          <p:nvPr/>
        </p:nvSpPr>
        <p:spPr bwMode="auto">
          <a:xfrm>
            <a:off x="6219672" y="3765616"/>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5" name="TextBox 64">
            <a:extLst>
              <a:ext uri="{FF2B5EF4-FFF2-40B4-BE49-F238E27FC236}">
                <a16:creationId xmlns:a16="http://schemas.microsoft.com/office/drawing/2014/main" id="{F4ADC8C9-69A5-4B09-9FFC-3EAC572DF919}"/>
              </a:ext>
            </a:extLst>
          </p:cNvPr>
          <p:cNvSpPr txBox="1"/>
          <p:nvPr/>
        </p:nvSpPr>
        <p:spPr>
          <a:xfrm>
            <a:off x="6905001" y="3776117"/>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a:solidFill>
                  <a:srgbClr val="F2F2F2">
                    <a:lumMod val="25000"/>
                  </a:srgbClr>
                </a:solidFill>
              </a:rPr>
              <a:t>Recommendations</a:t>
            </a:r>
            <a:endParaRPr lang="en-US" sz="2400" dirty="0">
              <a:solidFill>
                <a:srgbClr val="F2F2F2">
                  <a:lumMod val="25000"/>
                </a:srgbClr>
              </a:solidFill>
            </a:endParaRPr>
          </a:p>
        </p:txBody>
      </p:sp>
      <p:sp>
        <p:nvSpPr>
          <p:cNvPr id="51" name="Rectangle 50">
            <a:extLst>
              <a:ext uri="{FF2B5EF4-FFF2-40B4-BE49-F238E27FC236}">
                <a16:creationId xmlns:a16="http://schemas.microsoft.com/office/drawing/2014/main" id="{809D2EBA-E234-419E-9ABB-AF0C23A4AD91}"/>
              </a:ext>
            </a:extLst>
          </p:cNvPr>
          <p:cNvSpPr/>
          <p:nvPr/>
        </p:nvSpPr>
        <p:spPr bwMode="auto">
          <a:xfrm>
            <a:off x="6219672" y="2808814"/>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3" name="TextBox 62">
            <a:extLst>
              <a:ext uri="{FF2B5EF4-FFF2-40B4-BE49-F238E27FC236}">
                <a16:creationId xmlns:a16="http://schemas.microsoft.com/office/drawing/2014/main" id="{1D238F16-5FE9-4209-BBFA-446065FCD69F}"/>
              </a:ext>
            </a:extLst>
          </p:cNvPr>
          <p:cNvSpPr txBox="1"/>
          <p:nvPr/>
        </p:nvSpPr>
        <p:spPr>
          <a:xfrm>
            <a:off x="6905001" y="2819315"/>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Predictive maintenance </a:t>
            </a:r>
          </a:p>
        </p:txBody>
      </p:sp>
      <p:sp>
        <p:nvSpPr>
          <p:cNvPr id="49" name="Rectangle 48">
            <a:extLst>
              <a:ext uri="{FF2B5EF4-FFF2-40B4-BE49-F238E27FC236}">
                <a16:creationId xmlns:a16="http://schemas.microsoft.com/office/drawing/2014/main" id="{893F2445-8FBF-497E-9FBF-333EC9A7394E}"/>
              </a:ext>
            </a:extLst>
          </p:cNvPr>
          <p:cNvSpPr/>
          <p:nvPr/>
        </p:nvSpPr>
        <p:spPr bwMode="auto">
          <a:xfrm>
            <a:off x="6219672" y="1813435"/>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0" name="TextBox 49">
            <a:extLst>
              <a:ext uri="{FF2B5EF4-FFF2-40B4-BE49-F238E27FC236}">
                <a16:creationId xmlns:a16="http://schemas.microsoft.com/office/drawing/2014/main" id="{45C0826F-EAFE-469B-8D93-8B62480635EC}"/>
              </a:ext>
            </a:extLst>
          </p:cNvPr>
          <p:cNvSpPr txBox="1"/>
          <p:nvPr/>
        </p:nvSpPr>
        <p:spPr>
          <a:xfrm>
            <a:off x="6905001" y="1842403"/>
            <a:ext cx="4572000" cy="627864"/>
          </a:xfrm>
          <a:prstGeom prst="rect">
            <a:avLst/>
          </a:prstGeom>
          <a:solidFill>
            <a:schemeClr val="bg1">
              <a:lumMod val="95000"/>
            </a:schemeClr>
          </a:solidFill>
        </p:spPr>
        <p:txBody>
          <a:bodyPr wrap="square" lIns="182880" tIns="146304" rIns="182880" bIns="146304" rtlCol="0" anchor="ctr">
            <a:spAutoFit/>
          </a:bodyPr>
          <a:lstStyle/>
          <a:p>
            <a:pPr lvl="0">
              <a:lnSpc>
                <a:spcPct val="90000"/>
              </a:lnSpc>
              <a:spcAft>
                <a:spcPts val="600"/>
              </a:spcAft>
              <a:defRPr/>
            </a:pPr>
            <a:r>
              <a:rPr lang="en-US" sz="2400" dirty="0">
                <a:solidFill>
                  <a:srgbClr val="F2F2F2">
                    <a:lumMod val="25000"/>
                  </a:srgbClr>
                </a:solidFill>
              </a:rPr>
              <a:t>Forecasting</a:t>
            </a:r>
            <a:endParaRPr kumimoji="0" lang="en-US" sz="24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C9E384AE-CA2E-43D1-BB2D-ED764BDB577F}"/>
              </a:ext>
            </a:extLst>
          </p:cNvPr>
          <p:cNvSpPr/>
          <p:nvPr/>
        </p:nvSpPr>
        <p:spPr bwMode="auto">
          <a:xfrm>
            <a:off x="659118" y="3748363"/>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Rectangle 40">
            <a:extLst>
              <a:ext uri="{FF2B5EF4-FFF2-40B4-BE49-F238E27FC236}">
                <a16:creationId xmlns:a16="http://schemas.microsoft.com/office/drawing/2014/main" id="{B3CF6B14-6B93-4E6A-867E-CB47CE093BD8}"/>
              </a:ext>
            </a:extLst>
          </p:cNvPr>
          <p:cNvSpPr/>
          <p:nvPr/>
        </p:nvSpPr>
        <p:spPr bwMode="auto">
          <a:xfrm>
            <a:off x="651497" y="4769453"/>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8" name="Rectangle 37">
            <a:extLst>
              <a:ext uri="{FF2B5EF4-FFF2-40B4-BE49-F238E27FC236}">
                <a16:creationId xmlns:a16="http://schemas.microsoft.com/office/drawing/2014/main" id="{93DDA144-D699-4275-8D69-C1A57B5AB301}"/>
              </a:ext>
            </a:extLst>
          </p:cNvPr>
          <p:cNvSpPr/>
          <p:nvPr/>
        </p:nvSpPr>
        <p:spPr bwMode="auto">
          <a:xfrm>
            <a:off x="659118" y="2813610"/>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29" name="Group 28">
            <a:extLst>
              <a:ext uri="{FF2B5EF4-FFF2-40B4-BE49-F238E27FC236}">
                <a16:creationId xmlns:a16="http://schemas.microsoft.com/office/drawing/2014/main" id="{41A2054A-82A5-4713-82C4-08FA1882E5E4}"/>
              </a:ext>
            </a:extLst>
          </p:cNvPr>
          <p:cNvGrpSpPr/>
          <p:nvPr/>
        </p:nvGrpSpPr>
        <p:grpSpPr>
          <a:xfrm>
            <a:off x="568928" y="3836164"/>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3524321" y="3834589"/>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4012523" y="406667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4736818" y="3835174"/>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53" name="TextBox 52">
            <a:extLst>
              <a:ext uri="{FF2B5EF4-FFF2-40B4-BE49-F238E27FC236}">
                <a16:creationId xmlns:a16="http://schemas.microsoft.com/office/drawing/2014/main" id="{D2ACE1E4-2DAC-433C-8230-E902F73669CA}"/>
              </a:ext>
            </a:extLst>
          </p:cNvPr>
          <p:cNvSpPr txBox="1"/>
          <p:nvPr/>
        </p:nvSpPr>
        <p:spPr>
          <a:xfrm>
            <a:off x="1344447" y="2842578"/>
            <a:ext cx="4572000" cy="627864"/>
          </a:xfrm>
          <a:prstGeom prst="rect">
            <a:avLst/>
          </a:prstGeom>
          <a:solidFill>
            <a:schemeClr val="bg1">
              <a:lumMod val="95000"/>
            </a:schemeClr>
          </a:solid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Issue Classification </a:t>
            </a:r>
            <a:endParaRPr kumimoji="0" lang="en-US" sz="24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58" name="TextBox 57">
            <a:extLst>
              <a:ext uri="{FF2B5EF4-FFF2-40B4-BE49-F238E27FC236}">
                <a16:creationId xmlns:a16="http://schemas.microsoft.com/office/drawing/2014/main" id="{5EF18167-CA6D-4442-935C-8B3862384731}"/>
              </a:ext>
            </a:extLst>
          </p:cNvPr>
          <p:cNvSpPr txBox="1"/>
          <p:nvPr/>
        </p:nvSpPr>
        <p:spPr>
          <a:xfrm>
            <a:off x="6679267" y="1761895"/>
            <a:ext cx="4542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 </a:t>
            </a:r>
          </a:p>
        </p:txBody>
      </p:sp>
      <p:cxnSp>
        <p:nvCxnSpPr>
          <p:cNvPr id="61" name="Straight Connector 60">
            <a:extLst>
              <a:ext uri="{FF2B5EF4-FFF2-40B4-BE49-F238E27FC236}">
                <a16:creationId xmlns:a16="http://schemas.microsoft.com/office/drawing/2014/main" id="{3EFBDB09-6F54-4E30-898D-D94BB0C1750C}"/>
              </a:ext>
            </a:extLst>
          </p:cNvPr>
          <p:cNvCxnSpPr>
            <a:cxnSpLocks/>
          </p:cNvCxnSpPr>
          <p:nvPr/>
        </p:nvCxnSpPr>
        <p:spPr>
          <a:xfrm flipV="1">
            <a:off x="816283" y="5685070"/>
            <a:ext cx="9871399" cy="1"/>
          </a:xfrm>
          <a:prstGeom prst="line">
            <a:avLst/>
          </a:prstGeom>
          <a:ln>
            <a:solidFill>
              <a:schemeClr val="tx1">
                <a:lumMod val="40000"/>
                <a:lumOff val="60000"/>
              </a:schemeClr>
            </a:solidFill>
            <a:headEnd type="none"/>
            <a:tailEnd type="none"/>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17C54C7-3E36-4EB7-A3BD-C2417F7547E9}"/>
              </a:ext>
            </a:extLst>
          </p:cNvPr>
          <p:cNvCxnSpPr>
            <a:cxnSpLocks/>
          </p:cNvCxnSpPr>
          <p:nvPr/>
        </p:nvCxnSpPr>
        <p:spPr>
          <a:xfrm flipV="1">
            <a:off x="735621" y="1539229"/>
            <a:ext cx="9871399" cy="1"/>
          </a:xfrm>
          <a:prstGeom prst="line">
            <a:avLst/>
          </a:prstGeom>
          <a:ln>
            <a:solidFill>
              <a:schemeClr val="tx1">
                <a:lumMod val="40000"/>
                <a:lumOff val="60000"/>
              </a:schemeClr>
            </a:solidFill>
            <a:headEnd type="none"/>
            <a:tailEnd type="none"/>
          </a:ln>
        </p:spPr>
        <p:style>
          <a:lnRef idx="1">
            <a:schemeClr val="dk1"/>
          </a:lnRef>
          <a:fillRef idx="0">
            <a:schemeClr val="dk1"/>
          </a:fillRef>
          <a:effectRef idx="0">
            <a:schemeClr val="dk1"/>
          </a:effectRef>
          <a:fontRef idx="minor">
            <a:schemeClr val="tx1"/>
          </a:fontRef>
        </p:style>
      </p:cxnSp>
      <p:sp>
        <p:nvSpPr>
          <p:cNvPr id="25" name="Trackers_EADF" title="Icon of a clipboard with a checklist on it">
            <a:extLst>
              <a:ext uri="{FF2B5EF4-FFF2-40B4-BE49-F238E27FC236}">
                <a16:creationId xmlns:a16="http://schemas.microsoft.com/office/drawing/2014/main" id="{431CE3BB-632A-4B3E-87A0-FEB84CCE2AC6}"/>
              </a:ext>
            </a:extLst>
          </p:cNvPr>
          <p:cNvSpPr>
            <a:spLocks noChangeAspect="1" noEditPoints="1"/>
          </p:cNvSpPr>
          <p:nvPr/>
        </p:nvSpPr>
        <p:spPr bwMode="auto">
          <a:xfrm>
            <a:off x="844119" y="2939554"/>
            <a:ext cx="324771" cy="44284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776308" y="3893677"/>
            <a:ext cx="470836" cy="345547"/>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796494" y="4910940"/>
            <a:ext cx="429260" cy="34304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endParaRPr>
          </a:p>
        </p:txBody>
      </p:sp>
      <p:sp>
        <p:nvSpPr>
          <p:cNvPr id="28" name="factory_3" title="Icon of a factory or warehouse">
            <a:extLst>
              <a:ext uri="{FF2B5EF4-FFF2-40B4-BE49-F238E27FC236}">
                <a16:creationId xmlns:a16="http://schemas.microsoft.com/office/drawing/2014/main" id="{3E21944D-4F77-4A03-967F-0AC5F42D9EA8}"/>
              </a:ext>
            </a:extLst>
          </p:cNvPr>
          <p:cNvSpPr>
            <a:spLocks noChangeAspect="1" noEditPoints="1"/>
          </p:cNvSpPr>
          <p:nvPr/>
        </p:nvSpPr>
        <p:spPr bwMode="auto">
          <a:xfrm>
            <a:off x="6352010" y="2973987"/>
            <a:ext cx="411480" cy="3472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32" name="ShoppingCart_E7BF" title="Icon of a shopping cart">
            <a:extLst>
              <a:ext uri="{FF2B5EF4-FFF2-40B4-BE49-F238E27FC236}">
                <a16:creationId xmlns:a16="http://schemas.microsoft.com/office/drawing/2014/main" id="{688686FC-526A-4C1E-90DC-6291C5F058EF}"/>
              </a:ext>
            </a:extLst>
          </p:cNvPr>
          <p:cNvSpPr>
            <a:spLocks noChangeAspect="1" noEditPoints="1"/>
          </p:cNvSpPr>
          <p:nvPr/>
        </p:nvSpPr>
        <p:spPr bwMode="auto">
          <a:xfrm>
            <a:off x="6327961" y="3922750"/>
            <a:ext cx="430126"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36" name="people_3" title="Icon of a person surrounded by brackets">
            <a:extLst>
              <a:ext uri="{FF2B5EF4-FFF2-40B4-BE49-F238E27FC236}">
                <a16:creationId xmlns:a16="http://schemas.microsoft.com/office/drawing/2014/main" id="{98C45569-F45A-4450-98E9-9270AC421914}"/>
              </a:ext>
            </a:extLst>
          </p:cNvPr>
          <p:cNvSpPr>
            <a:spLocks noChangeAspect="1" noEditPoints="1"/>
          </p:cNvSpPr>
          <p:nvPr/>
        </p:nvSpPr>
        <p:spPr bwMode="auto">
          <a:xfrm>
            <a:off x="6359274" y="4871104"/>
            <a:ext cx="403722" cy="40695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endParaRPr>
          </a:p>
        </p:txBody>
      </p:sp>
      <p:sp>
        <p:nvSpPr>
          <p:cNvPr id="37" name="Financial_E7BB" title="Icon of a chart made of vertical lines with a line tracing the top of each, turning into an arrow pointing up">
            <a:extLst>
              <a:ext uri="{FF2B5EF4-FFF2-40B4-BE49-F238E27FC236}">
                <a16:creationId xmlns:a16="http://schemas.microsoft.com/office/drawing/2014/main" id="{78BBF708-9677-46F9-85E9-08327CB91F23}"/>
              </a:ext>
            </a:extLst>
          </p:cNvPr>
          <p:cNvSpPr>
            <a:spLocks noChangeAspect="1" noEditPoints="1"/>
          </p:cNvSpPr>
          <p:nvPr/>
        </p:nvSpPr>
        <p:spPr bwMode="auto">
          <a:xfrm>
            <a:off x="6347241" y="1989776"/>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47" name="TextBox 46">
            <a:extLst>
              <a:ext uri="{FF2B5EF4-FFF2-40B4-BE49-F238E27FC236}">
                <a16:creationId xmlns:a16="http://schemas.microsoft.com/office/drawing/2014/main" id="{5084E31B-CDD7-4D3B-B49E-3842BB8EB7DC}"/>
              </a:ext>
            </a:extLst>
          </p:cNvPr>
          <p:cNvSpPr txBox="1"/>
          <p:nvPr/>
        </p:nvSpPr>
        <p:spPr>
          <a:xfrm>
            <a:off x="1344447" y="3753675"/>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Image classification</a:t>
            </a:r>
          </a:p>
        </p:txBody>
      </p:sp>
      <p:sp>
        <p:nvSpPr>
          <p:cNvPr id="48" name="TextBox 47">
            <a:extLst>
              <a:ext uri="{FF2B5EF4-FFF2-40B4-BE49-F238E27FC236}">
                <a16:creationId xmlns:a16="http://schemas.microsoft.com/office/drawing/2014/main" id="{A3F82C7F-4826-4EAC-B09C-A01CD625A05C}"/>
              </a:ext>
            </a:extLst>
          </p:cNvPr>
          <p:cNvSpPr txBox="1"/>
          <p:nvPr/>
        </p:nvSpPr>
        <p:spPr>
          <a:xfrm>
            <a:off x="1344447" y="4786826"/>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Object detection</a:t>
            </a:r>
          </a:p>
        </p:txBody>
      </p:sp>
      <p:sp>
        <p:nvSpPr>
          <p:cNvPr id="68" name="Rectangle 67">
            <a:extLst>
              <a:ext uri="{FF2B5EF4-FFF2-40B4-BE49-F238E27FC236}">
                <a16:creationId xmlns:a16="http://schemas.microsoft.com/office/drawing/2014/main" id="{F4B1C000-8819-4EBF-9559-33A34A464258}"/>
              </a:ext>
            </a:extLst>
          </p:cNvPr>
          <p:cNvSpPr/>
          <p:nvPr/>
        </p:nvSpPr>
        <p:spPr bwMode="auto">
          <a:xfrm>
            <a:off x="647624" y="5936689"/>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783989" y="6057199"/>
            <a:ext cx="413479" cy="42034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endParaRPr>
          </a:p>
        </p:txBody>
      </p:sp>
      <p:sp>
        <p:nvSpPr>
          <p:cNvPr id="42" name="Text Placeholder 2">
            <a:extLst>
              <a:ext uri="{FF2B5EF4-FFF2-40B4-BE49-F238E27FC236}">
                <a16:creationId xmlns:a16="http://schemas.microsoft.com/office/drawing/2014/main" id="{C26F2D11-8C75-441B-A146-86CC584FC1BD}"/>
              </a:ext>
            </a:extLst>
          </p:cNvPr>
          <p:cNvSpPr txBox="1">
            <a:spLocks/>
          </p:cNvSpPr>
          <p:nvPr/>
        </p:nvSpPr>
        <p:spPr>
          <a:xfrm>
            <a:off x="0" y="1"/>
            <a:ext cx="12192000" cy="97263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46637" rIns="0" bIns="46637" numCol="1" rtlCol="0" anchor="ctr" anchorCtr="0" compatLnSpc="1">
            <a:prstTxWarp prst="textNoShape">
              <a:avLst/>
            </a:prstTxWarp>
          </a:bodyPr>
          <a:lstStyle>
            <a:defPPr>
              <a:defRPr lang="en-US"/>
            </a:defPPr>
            <a:lvl1pPr algn="ctr" defTabSz="932472" fontAlgn="base">
              <a:spcBef>
                <a:spcPct val="0"/>
              </a:spcBef>
              <a:spcAft>
                <a:spcPct val="0"/>
              </a:spcAft>
              <a:defRPr sz="1600">
                <a:gradFill>
                  <a:gsLst>
                    <a:gs pos="40075">
                      <a:srgbClr val="FFFFFF"/>
                    </a:gs>
                    <a:gs pos="3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800" dirty="0"/>
              <a:t>A few things you can do with ML.NET …</a:t>
            </a:r>
          </a:p>
        </p:txBody>
      </p:sp>
      <p:sp>
        <p:nvSpPr>
          <p:cNvPr id="43" name="Rectangle 42">
            <a:extLst>
              <a:ext uri="{FF2B5EF4-FFF2-40B4-BE49-F238E27FC236}">
                <a16:creationId xmlns:a16="http://schemas.microsoft.com/office/drawing/2014/main" id="{8F2BA5D9-17D6-47E3-AFF6-09FFC3A3A391}"/>
              </a:ext>
            </a:extLst>
          </p:cNvPr>
          <p:cNvSpPr/>
          <p:nvPr/>
        </p:nvSpPr>
        <p:spPr bwMode="auto">
          <a:xfrm>
            <a:off x="683463" y="1838725"/>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839612" y="2003016"/>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endParaRPr>
          </a:p>
        </p:txBody>
      </p:sp>
      <p:sp>
        <p:nvSpPr>
          <p:cNvPr id="54" name="TextBox 53">
            <a:extLst>
              <a:ext uri="{FF2B5EF4-FFF2-40B4-BE49-F238E27FC236}">
                <a16:creationId xmlns:a16="http://schemas.microsoft.com/office/drawing/2014/main" id="{96C2CA81-6E24-486D-8CD5-6BB10B097A6D}"/>
              </a:ext>
            </a:extLst>
          </p:cNvPr>
          <p:cNvSpPr txBox="1"/>
          <p:nvPr/>
        </p:nvSpPr>
        <p:spPr>
          <a:xfrm>
            <a:off x="1368792" y="1839571"/>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Sentiment Analysis</a:t>
            </a:r>
          </a:p>
        </p:txBody>
      </p:sp>
    </p:spTree>
    <p:extLst>
      <p:ext uri="{BB962C8B-B14F-4D97-AF65-F5344CB8AC3E}">
        <p14:creationId xmlns:p14="http://schemas.microsoft.com/office/powerpoint/2010/main" val="19972927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5F532C-A791-44AD-84EB-9769E63795A0}"/>
              </a:ext>
            </a:extLst>
          </p:cNvPr>
          <p:cNvSpPr/>
          <p:nvPr/>
        </p:nvSpPr>
        <p:spPr bwMode="auto">
          <a:xfrm>
            <a:off x="-104272" y="-10664"/>
            <a:ext cx="12296272" cy="949673"/>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5DE3BEC0-007F-4E8A-B331-661900177C09}"/>
              </a:ext>
            </a:extLst>
          </p:cNvPr>
          <p:cNvSpPr>
            <a:spLocks noChangeArrowheads="1"/>
          </p:cNvSpPr>
          <p:nvPr/>
        </p:nvSpPr>
        <p:spPr bwMode="auto">
          <a:xfrm>
            <a:off x="270067" y="1421016"/>
            <a:ext cx="5277832" cy="866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42" numCol="1" anchor="ctr" anchorCtr="0" compatLnSpc="1">
            <a:prstTxWarp prst="textNoShape">
              <a:avLst/>
            </a:prstTxWarp>
            <a:spAutoFit/>
          </a:bodyPr>
          <a:lstStyle/>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err="1">
                <a:ln>
                  <a:noFill/>
                </a:ln>
                <a:solidFill>
                  <a:srgbClr val="505050"/>
                </a:solidFill>
                <a:effectLst/>
                <a:uLnTx/>
                <a:uFillTx/>
                <a:latin typeface="Segoe UI Semilight"/>
                <a:ea typeface="+mn-ea"/>
                <a:cs typeface="+mn-cs"/>
                <a:hlinkClick r:id="rId3"/>
              </a:rPr>
              <a:t>RayGun</a:t>
            </a:r>
            <a:endParaRPr kumimoji="0" lang="en-US" alt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505050"/>
                </a:solidFill>
                <a:effectLst/>
                <a:uLnTx/>
                <a:uFillTx/>
                <a:latin typeface="Segoe UI Semilight"/>
                <a:ea typeface="+mn-ea"/>
                <a:cs typeface="+mn-cs"/>
              </a:rPr>
              <a:t>"Using the same-size server, we were able to go from 1,000 requests per second per node with Node.js to 20,000 requests per second with .NET Core."</a:t>
            </a: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1" u="none" strike="noStrike" kern="1200" cap="none" spc="0" normalizeH="0" baseline="0" noProof="0">
                <a:ln>
                  <a:noFill/>
                </a:ln>
                <a:solidFill>
                  <a:srgbClr val="505050"/>
                </a:solidFill>
                <a:effectLst/>
                <a:uLnTx/>
                <a:uFillTx/>
                <a:latin typeface="Segoe UI Semilight"/>
                <a:ea typeface="+mn-ea"/>
                <a:cs typeface="+mn-cs"/>
              </a:rPr>
              <a:t>- John-Daniel Trask, CEO and Co-Founder</a:t>
            </a:r>
            <a:endParaRPr kumimoji="0" lang="en-US" alt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352B186A-E587-43F1-996A-262849F45A0A}"/>
              </a:ext>
            </a:extLst>
          </p:cNvPr>
          <p:cNvSpPr/>
          <p:nvPr/>
        </p:nvSpPr>
        <p:spPr>
          <a:xfrm>
            <a:off x="6542744" y="1328748"/>
            <a:ext cx="505445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505050"/>
                </a:solidFill>
                <a:effectLst/>
                <a:uLnTx/>
                <a:uFillTx/>
                <a:latin typeface="Segoe UI Semilight"/>
                <a:ea typeface="+mn-ea"/>
                <a:cs typeface="+mn-cs"/>
                <a:hlinkClick r:id="rId4"/>
              </a:rPr>
              <a:t>AstroReality</a:t>
            </a: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4"/>
              </a:rPr>
              <a:t>, Quantum Technologies</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"We think .NET Core is mature, very powerful, and a great choice for advanced modern apps."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err="1">
                <a:ln>
                  <a:noFill/>
                </a:ln>
                <a:solidFill>
                  <a:srgbClr val="505050"/>
                </a:solidFill>
                <a:effectLst/>
                <a:uLnTx/>
                <a:uFillTx/>
                <a:latin typeface="Segoe UI Semilight"/>
                <a:ea typeface="+mn-ea"/>
                <a:cs typeface="+mn-cs"/>
              </a:rPr>
              <a:t>Zerlot</a:t>
            </a:r>
            <a:r>
              <a:rPr kumimoji="0" lang="en-US" sz="1200" b="0" i="1" u="none" strike="noStrike" kern="1200" cap="none" spc="0" normalizeH="0" baseline="0" noProof="0">
                <a:ln>
                  <a:noFill/>
                </a:ln>
                <a:solidFill>
                  <a:srgbClr val="505050"/>
                </a:solidFill>
                <a:effectLst/>
                <a:uLnTx/>
                <a:uFillTx/>
                <a:latin typeface="Segoe UI Semilight"/>
                <a:ea typeface="+mn-ea"/>
                <a:cs typeface="+mn-cs"/>
              </a:rPr>
              <a:t> Ma, Cofounder and CEO</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 name="Rectangle 7">
            <a:extLst>
              <a:ext uri="{FF2B5EF4-FFF2-40B4-BE49-F238E27FC236}">
                <a16:creationId xmlns:a16="http://schemas.microsoft.com/office/drawing/2014/main" id="{CDB8205C-6BD5-49A0-9D8B-89370139BB2B}"/>
              </a:ext>
            </a:extLst>
          </p:cNvPr>
          <p:cNvSpPr/>
          <p:nvPr/>
        </p:nvSpPr>
        <p:spPr>
          <a:xfrm>
            <a:off x="432833" y="2519384"/>
            <a:ext cx="4952298"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5"/>
              </a:rPr>
              <a:t>Jet.com Inc.</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"The event-driven, microservices paradigm eliminated a lot of the overhead that comes with a service-oriented architecture."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Mike Hanrahan, CTO</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 name="Rectangle 8">
            <a:extLst>
              <a:ext uri="{FF2B5EF4-FFF2-40B4-BE49-F238E27FC236}">
                <a16:creationId xmlns:a16="http://schemas.microsoft.com/office/drawing/2014/main" id="{BC02D88A-4E6A-4EC5-9B88-87496C1483AF}"/>
              </a:ext>
            </a:extLst>
          </p:cNvPr>
          <p:cNvSpPr/>
          <p:nvPr/>
        </p:nvSpPr>
        <p:spPr>
          <a:xfrm>
            <a:off x="6371604" y="2519383"/>
            <a:ext cx="5396739" cy="1015663"/>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6"/>
              </a:rPr>
              <a:t>Tencent</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“The cross-platform capabilities of .NET Core were very important to us. Also, Microsoft designed .NET Core with a microservice architecture in mind, and that fits right in with our redesign plans.”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err="1">
                <a:ln>
                  <a:noFill/>
                </a:ln>
                <a:solidFill>
                  <a:srgbClr val="505050"/>
                </a:solidFill>
                <a:effectLst/>
                <a:uLnTx/>
                <a:uFillTx/>
                <a:latin typeface="Segoe UI Semilight"/>
                <a:ea typeface="+mn-ea"/>
                <a:cs typeface="+mn-cs"/>
              </a:rPr>
              <a:t>Shanyou</a:t>
            </a:r>
            <a:r>
              <a:rPr kumimoji="0" lang="en-US" sz="1200" b="0" i="1" u="none" strike="noStrike" kern="1200" cap="none" spc="0" normalizeH="0" baseline="0" noProof="0">
                <a:ln>
                  <a:noFill/>
                </a:ln>
                <a:solidFill>
                  <a:srgbClr val="505050"/>
                </a:solidFill>
                <a:effectLst/>
                <a:uLnTx/>
                <a:uFillTx/>
                <a:latin typeface="Segoe UI Semilight"/>
                <a:ea typeface="+mn-ea"/>
                <a:cs typeface="+mn-cs"/>
              </a:rPr>
              <a:t> Zhang: Senior Software Architect</a:t>
            </a:r>
          </a:p>
        </p:txBody>
      </p:sp>
      <p:sp>
        <p:nvSpPr>
          <p:cNvPr id="10" name="Rectangle 9">
            <a:extLst>
              <a:ext uri="{FF2B5EF4-FFF2-40B4-BE49-F238E27FC236}">
                <a16:creationId xmlns:a16="http://schemas.microsoft.com/office/drawing/2014/main" id="{245FB8EB-E04C-4C00-BF2C-EB243B89B45D}"/>
              </a:ext>
            </a:extLst>
          </p:cNvPr>
          <p:cNvSpPr/>
          <p:nvPr/>
        </p:nvSpPr>
        <p:spPr>
          <a:xfrm>
            <a:off x="432832" y="3719543"/>
            <a:ext cx="5049266" cy="1200329"/>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7"/>
              </a:rPr>
              <a:t>Age of Ascent, Illyriad Games</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"Our game microservices are built using ASP.NET Core which gives us superior performance. ASP.NET is open source, that allows us to contribute back to it if we have any performance issues which Microsoft review and together we make a better product."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Ben Adams, CTO and Co-founder</a:t>
            </a: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p>
        </p:txBody>
      </p:sp>
      <p:sp>
        <p:nvSpPr>
          <p:cNvPr id="11" name="Rectangle 10">
            <a:extLst>
              <a:ext uri="{FF2B5EF4-FFF2-40B4-BE49-F238E27FC236}">
                <a16:creationId xmlns:a16="http://schemas.microsoft.com/office/drawing/2014/main" id="{71870DD7-638F-47BC-852A-E70967308B18}"/>
              </a:ext>
            </a:extLst>
          </p:cNvPr>
          <p:cNvSpPr/>
          <p:nvPr/>
        </p:nvSpPr>
        <p:spPr>
          <a:xfrm>
            <a:off x="6428174" y="3795414"/>
            <a:ext cx="5340169" cy="138499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505050"/>
                </a:solidFill>
                <a:effectLst/>
                <a:uLnTx/>
                <a:uFillTx/>
                <a:latin typeface="Segoe UI Semilight"/>
                <a:ea typeface="+mn-ea"/>
                <a:cs typeface="+mn-cs"/>
                <a:hlinkClick r:id="rId8"/>
              </a:rPr>
              <a:t>NetEase</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".NET Core doesn't just help us get to market faster, it also enables our developers to focus on the core logic and what really matters, our players' experience. They don't have to deal with the communication gap and different ways of implementing the algorithm on the back and front end. They can just work on finding better ways to implement their ideas."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Feng Zhou, Product Director</a:t>
            </a: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p>
        </p:txBody>
      </p:sp>
      <p:sp>
        <p:nvSpPr>
          <p:cNvPr id="12" name="Rectangle 11">
            <a:extLst>
              <a:ext uri="{FF2B5EF4-FFF2-40B4-BE49-F238E27FC236}">
                <a16:creationId xmlns:a16="http://schemas.microsoft.com/office/drawing/2014/main" id="{E4C1B003-D344-4A0C-88DC-CB24E928B118}"/>
              </a:ext>
            </a:extLst>
          </p:cNvPr>
          <p:cNvSpPr/>
          <p:nvPr/>
        </p:nvSpPr>
        <p:spPr>
          <a:xfrm>
            <a:off x="136044" y="5364852"/>
            <a:ext cx="5545875"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9"/>
              </a:rPr>
              <a:t>United Parcel Service (UPS)</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"Xamarin allowed us to develop a single code base in C# and deploy the application to two completely different mobile phone ecosystems."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Scott Hildebrand, Application Development Manager</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14" name="Picture 13">
            <a:extLst>
              <a:ext uri="{FF2B5EF4-FFF2-40B4-BE49-F238E27FC236}">
                <a16:creationId xmlns:a16="http://schemas.microsoft.com/office/drawing/2014/main" id="{23390BE5-DC21-431F-9512-1205E6DDE02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74275" y="184491"/>
            <a:ext cx="1713194" cy="476785"/>
          </a:xfrm>
          <a:prstGeom prst="rect">
            <a:avLst/>
          </a:prstGeom>
        </p:spPr>
      </p:pic>
      <p:sp>
        <p:nvSpPr>
          <p:cNvPr id="15" name="Rectangle 14">
            <a:extLst>
              <a:ext uri="{FF2B5EF4-FFF2-40B4-BE49-F238E27FC236}">
                <a16:creationId xmlns:a16="http://schemas.microsoft.com/office/drawing/2014/main" id="{87C83416-E600-4666-A108-1DC1494A8CCC}"/>
              </a:ext>
            </a:extLst>
          </p:cNvPr>
          <p:cNvSpPr/>
          <p:nvPr/>
        </p:nvSpPr>
        <p:spPr>
          <a:xfrm>
            <a:off x="6428174" y="5495256"/>
            <a:ext cx="539673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11"/>
              </a:rPr>
              <a:t>GoDaddy</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“Services can be developed more quickly, perform faster in production, and scale better if they’re written using .NET Core with C#.”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Jeremiah </a:t>
            </a:r>
            <a:r>
              <a:rPr kumimoji="0" lang="en-US" sz="1200" b="0" i="1" u="none" strike="noStrike" kern="1200" cap="none" spc="0" normalizeH="0" baseline="0" noProof="0" err="1">
                <a:ln>
                  <a:noFill/>
                </a:ln>
                <a:solidFill>
                  <a:srgbClr val="505050"/>
                </a:solidFill>
                <a:effectLst/>
                <a:uLnTx/>
                <a:uFillTx/>
                <a:latin typeface="Segoe UI Semilight"/>
                <a:ea typeface="+mn-ea"/>
                <a:cs typeface="+mn-cs"/>
              </a:rPr>
              <a:t>Gowdy</a:t>
            </a:r>
            <a:r>
              <a:rPr kumimoji="0" lang="en-US" sz="1200" b="0" i="1" u="none" strike="noStrike" kern="1200" cap="none" spc="0" normalizeH="0" baseline="0" noProof="0">
                <a:ln>
                  <a:noFill/>
                </a:ln>
                <a:solidFill>
                  <a:srgbClr val="505050"/>
                </a:solidFill>
                <a:effectLst/>
                <a:uLnTx/>
                <a:uFillTx/>
                <a:latin typeface="Segoe UI Semilight"/>
                <a:ea typeface="+mn-ea"/>
                <a:cs typeface="+mn-cs"/>
              </a:rPr>
              <a:t>: Principal Software Architect</a:t>
            </a:r>
          </a:p>
        </p:txBody>
      </p:sp>
      <p:pic>
        <p:nvPicPr>
          <p:cNvPr id="6" name="Picture 5">
            <a:extLst>
              <a:ext uri="{FF2B5EF4-FFF2-40B4-BE49-F238E27FC236}">
                <a16:creationId xmlns:a16="http://schemas.microsoft.com/office/drawing/2014/main" id="{59ED785E-0EF8-4A62-9608-D74E4CAD8FE2}"/>
              </a:ext>
            </a:extLst>
          </p:cNvPr>
          <p:cNvPicPr>
            <a:picLocks noChangeAspect="1"/>
          </p:cNvPicPr>
          <p:nvPr/>
        </p:nvPicPr>
        <p:blipFill>
          <a:blip r:embed="rId12"/>
          <a:stretch>
            <a:fillRect/>
          </a:stretch>
        </p:blipFill>
        <p:spPr>
          <a:xfrm>
            <a:off x="-318212" y="272079"/>
            <a:ext cx="1176558" cy="373510"/>
          </a:xfrm>
          <a:prstGeom prst="rect">
            <a:avLst/>
          </a:prstGeom>
        </p:spPr>
      </p:pic>
      <p:pic>
        <p:nvPicPr>
          <p:cNvPr id="17" name="Picture 16">
            <a:extLst>
              <a:ext uri="{FF2B5EF4-FFF2-40B4-BE49-F238E27FC236}">
                <a16:creationId xmlns:a16="http://schemas.microsoft.com/office/drawing/2014/main" id="{9826F6E7-9E8B-4E7B-B01C-D47299504B15}"/>
              </a:ext>
            </a:extLst>
          </p:cNvPr>
          <p:cNvPicPr>
            <a:picLocks noChangeAspect="1"/>
          </p:cNvPicPr>
          <p:nvPr/>
        </p:nvPicPr>
        <p:blipFill>
          <a:blip r:embed="rId13"/>
          <a:stretch>
            <a:fillRect/>
          </a:stretch>
        </p:blipFill>
        <p:spPr>
          <a:xfrm>
            <a:off x="1553876" y="272079"/>
            <a:ext cx="924438" cy="373510"/>
          </a:xfrm>
          <a:prstGeom prst="rect">
            <a:avLst/>
          </a:prstGeom>
        </p:spPr>
      </p:pic>
      <p:pic>
        <p:nvPicPr>
          <p:cNvPr id="19" name="Picture 18">
            <a:extLst>
              <a:ext uri="{FF2B5EF4-FFF2-40B4-BE49-F238E27FC236}">
                <a16:creationId xmlns:a16="http://schemas.microsoft.com/office/drawing/2014/main" id="{AFA6151D-D623-48BD-BFCA-5B9706B5FBA7}"/>
              </a:ext>
            </a:extLst>
          </p:cNvPr>
          <p:cNvPicPr>
            <a:picLocks noChangeAspect="1"/>
          </p:cNvPicPr>
          <p:nvPr/>
        </p:nvPicPr>
        <p:blipFill>
          <a:blip r:embed="rId14"/>
          <a:stretch>
            <a:fillRect/>
          </a:stretch>
        </p:blipFill>
        <p:spPr>
          <a:xfrm>
            <a:off x="11447248" y="199241"/>
            <a:ext cx="1092518" cy="420199"/>
          </a:xfrm>
          <a:prstGeom prst="rect">
            <a:avLst/>
          </a:prstGeom>
        </p:spPr>
      </p:pic>
      <p:pic>
        <p:nvPicPr>
          <p:cNvPr id="21" name="Picture 20">
            <a:extLst>
              <a:ext uri="{FF2B5EF4-FFF2-40B4-BE49-F238E27FC236}">
                <a16:creationId xmlns:a16="http://schemas.microsoft.com/office/drawing/2014/main" id="{BDAC0405-2E9B-4F5D-9D68-0E34336FCD83}"/>
              </a:ext>
            </a:extLst>
          </p:cNvPr>
          <p:cNvPicPr>
            <a:picLocks noChangeAspect="1"/>
          </p:cNvPicPr>
          <p:nvPr/>
        </p:nvPicPr>
        <p:blipFill>
          <a:blip r:embed="rId15"/>
          <a:stretch>
            <a:fillRect/>
          </a:stretch>
        </p:blipFill>
        <p:spPr>
          <a:xfrm>
            <a:off x="8182997" y="282214"/>
            <a:ext cx="1475366" cy="280133"/>
          </a:xfrm>
          <a:prstGeom prst="rect">
            <a:avLst/>
          </a:prstGeom>
        </p:spPr>
      </p:pic>
      <p:pic>
        <p:nvPicPr>
          <p:cNvPr id="23" name="Picture 22">
            <a:extLst>
              <a:ext uri="{FF2B5EF4-FFF2-40B4-BE49-F238E27FC236}">
                <a16:creationId xmlns:a16="http://schemas.microsoft.com/office/drawing/2014/main" id="{83FDD2A5-7292-41F2-86F5-4654CB315DD9}"/>
              </a:ext>
            </a:extLst>
          </p:cNvPr>
          <p:cNvPicPr>
            <a:picLocks noChangeAspect="1"/>
          </p:cNvPicPr>
          <p:nvPr/>
        </p:nvPicPr>
        <p:blipFill>
          <a:blip r:embed="rId16"/>
          <a:stretch>
            <a:fillRect/>
          </a:stretch>
        </p:blipFill>
        <p:spPr>
          <a:xfrm>
            <a:off x="3173842" y="245929"/>
            <a:ext cx="1904903" cy="373510"/>
          </a:xfrm>
          <a:prstGeom prst="rect">
            <a:avLst/>
          </a:prstGeom>
        </p:spPr>
      </p:pic>
      <p:pic>
        <p:nvPicPr>
          <p:cNvPr id="25" name="Picture 24">
            <a:extLst>
              <a:ext uri="{FF2B5EF4-FFF2-40B4-BE49-F238E27FC236}">
                <a16:creationId xmlns:a16="http://schemas.microsoft.com/office/drawing/2014/main" id="{91A9C58A-86E1-446C-AC87-62E9E28E3FD8}"/>
              </a:ext>
            </a:extLst>
          </p:cNvPr>
          <p:cNvPicPr>
            <a:picLocks noChangeAspect="1"/>
          </p:cNvPicPr>
          <p:nvPr/>
        </p:nvPicPr>
        <p:blipFill>
          <a:blip r:embed="rId17"/>
          <a:stretch>
            <a:fillRect/>
          </a:stretch>
        </p:blipFill>
        <p:spPr>
          <a:xfrm>
            <a:off x="10354018" y="150379"/>
            <a:ext cx="466888" cy="560266"/>
          </a:xfrm>
          <a:prstGeom prst="rect">
            <a:avLst/>
          </a:prstGeom>
        </p:spPr>
      </p:pic>
      <p:sp>
        <p:nvSpPr>
          <p:cNvPr id="2" name="TextBox 1">
            <a:extLst>
              <a:ext uri="{FF2B5EF4-FFF2-40B4-BE49-F238E27FC236}">
                <a16:creationId xmlns:a16="http://schemas.microsoft.com/office/drawing/2014/main" id="{43B8D2DA-801E-4BC4-8972-34E4E2373F32}"/>
              </a:ext>
            </a:extLst>
          </p:cNvPr>
          <p:cNvSpPr txBox="1"/>
          <p:nvPr/>
        </p:nvSpPr>
        <p:spPr>
          <a:xfrm>
            <a:off x="3339834" y="6470494"/>
            <a:ext cx="5408060"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And many more: </a:t>
            </a: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hlinkClick r:id="rId18"/>
              </a:rPr>
              <a:t>microsoft.com/net/customers</a:t>
            </a:r>
            <a:endPar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8504368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2677656"/>
          </a:xfrm>
        </p:spPr>
        <p:txBody>
          <a:bodyPr/>
          <a:lstStyle/>
          <a:p>
            <a:r>
              <a:rPr lang="en-US" dirty="0"/>
              <a:t>Demo: </a:t>
            </a:r>
            <a:br>
              <a:rPr lang="en-US" dirty="0"/>
            </a:br>
            <a:r>
              <a:rPr lang="en-US" dirty="0"/>
              <a:t>Razor Components </a:t>
            </a:r>
            <a:br>
              <a:rPr lang="en-US" dirty="0"/>
            </a:br>
            <a:r>
              <a:rPr lang="en-US" dirty="0"/>
              <a:t>ML.NET</a:t>
            </a:r>
          </a:p>
        </p:txBody>
      </p:sp>
    </p:spTree>
    <p:extLst>
      <p:ext uri="{BB962C8B-B14F-4D97-AF65-F5344CB8AC3E}">
        <p14:creationId xmlns:p14="http://schemas.microsoft.com/office/powerpoint/2010/main" val="2811152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sp>
        <p:nvSpPr>
          <p:cNvPr id="3" name="Rectangle 2">
            <a:extLst>
              <a:ext uri="{FF2B5EF4-FFF2-40B4-BE49-F238E27FC236}">
                <a16:creationId xmlns:a16="http://schemas.microsoft.com/office/drawing/2014/main" id="{18CDB90B-846E-40F1-B3F3-8C03788D1851}"/>
              </a:ext>
            </a:extLst>
          </p:cNvPr>
          <p:cNvSpPr/>
          <p:nvPr/>
        </p:nvSpPr>
        <p:spPr>
          <a:xfrm>
            <a:off x="4528511" y="5925962"/>
            <a:ext cx="3279231" cy="769441"/>
          </a:xfrm>
          <a:prstGeom prst="rect">
            <a:avLst/>
          </a:prstGeom>
        </p:spPr>
        <p:txBody>
          <a:bodyPr wrap="square">
            <a:spAutoFit/>
          </a:bodyPr>
          <a:lstStyle/>
          <a:p>
            <a:r>
              <a:rPr lang="en-US" sz="4400" dirty="0">
                <a:hlinkClick r:id="rId17"/>
              </a:rPr>
              <a:t>www.dot.net</a:t>
            </a:r>
            <a:endParaRPr lang="en-US" sz="4400" dirty="0"/>
          </a:p>
        </p:txBody>
      </p:sp>
    </p:spTree>
    <p:extLst>
      <p:ext uri="{BB962C8B-B14F-4D97-AF65-F5344CB8AC3E}">
        <p14:creationId xmlns:p14="http://schemas.microsoft.com/office/powerpoint/2010/main" val="1911084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par>
                          <p:cTn id="60" fill="hold">
                            <p:stCondLst>
                              <p:cond delay="5750"/>
                            </p:stCondLst>
                            <p:childTnLst>
                              <p:par>
                                <p:cTn id="61" presetID="10" presetClass="entr" presetSubtype="0" fill="hold" grpId="0" nodeType="after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merican cancer society logo">
            <a:hlinkClick r:id="rId3"/>
            <a:extLst>
              <a:ext uri="{FF2B5EF4-FFF2-40B4-BE49-F238E27FC236}">
                <a16:creationId xmlns:a16="http://schemas.microsoft.com/office/drawing/2014/main" id="{828E406A-4FFF-4D6E-A3D4-ADD5C54EC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57549"/>
            <a:ext cx="5294414" cy="3176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929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020B-AAA0-D149-9C29-90A0B5C9EF8C}"/>
              </a:ext>
            </a:extLst>
          </p:cNvPr>
          <p:cNvSpPr>
            <a:spLocks noGrp="1"/>
          </p:cNvSpPr>
          <p:nvPr>
            <p:ph type="title" idx="4294967295"/>
          </p:nvPr>
        </p:nvSpPr>
        <p:spPr>
          <a:xfrm>
            <a:off x="1" y="288925"/>
            <a:ext cx="12192000" cy="1486561"/>
          </a:xfrm>
        </p:spPr>
        <p:txBody>
          <a:bodyPr wrap="square">
            <a:spAutoFit/>
          </a:bodyPr>
          <a:lstStyle/>
          <a:p>
            <a:pPr algn="ctr"/>
            <a:r>
              <a:rPr lang="en-US" sz="6600" b="1" dirty="0">
                <a:solidFill>
                  <a:schemeClr val="bg1"/>
                </a:solidFill>
                <a:latin typeface="Segoe UI Semibold" panose="020B0502040204020203" pitchFamily="34" charset="0"/>
                <a:cs typeface="Segoe UI Semibold" panose="020B0502040204020203" pitchFamily="34" charset="0"/>
              </a:rPr>
              <a:t>.NET</a:t>
            </a:r>
            <a:br>
              <a:rPr lang="en-US" sz="4800" b="1" dirty="0">
                <a:solidFill>
                  <a:schemeClr val="bg1"/>
                </a:solidFill>
                <a:latin typeface="Segoe UI Semibold" panose="020B0502040204020203" pitchFamily="34" charset="0"/>
                <a:cs typeface="Segoe UI Semibold" panose="020B0502040204020203" pitchFamily="34" charset="0"/>
              </a:rPr>
            </a:br>
            <a:r>
              <a:rPr lang="en-US" sz="2800" b="1" dirty="0">
                <a:solidFill>
                  <a:schemeClr val="bg1"/>
                </a:solidFill>
                <a:latin typeface="Segoe UI Semibold" panose="020B0502040204020203" pitchFamily="34" charset="0"/>
                <a:cs typeface="Segoe UI Semibold" panose="020B0502040204020203" pitchFamily="34" charset="0"/>
              </a:rPr>
              <a:t>Open Source &amp; Cross-Platform</a:t>
            </a:r>
          </a:p>
        </p:txBody>
      </p:sp>
      <p:sp>
        <p:nvSpPr>
          <p:cNvPr id="12" name="TextBox 11">
            <a:extLst>
              <a:ext uri="{FF2B5EF4-FFF2-40B4-BE49-F238E27FC236}">
                <a16:creationId xmlns:a16="http://schemas.microsoft.com/office/drawing/2014/main" id="{220E1D07-3672-A74D-8376-93DB5DB43595}"/>
              </a:ext>
            </a:extLst>
          </p:cNvPr>
          <p:cNvSpPr txBox="1"/>
          <p:nvPr/>
        </p:nvSpPr>
        <p:spPr>
          <a:xfrm>
            <a:off x="2711316" y="4886854"/>
            <a:ext cx="280335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.NET Core</a:t>
            </a:r>
            <a:r>
              <a:rPr kumimoji="0" lang="en-US" sz="2000" b="0" i="0" u="none" strike="noStrike" kern="1200" cap="none" spc="0" normalizeH="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FFFFFF"/>
                </a:solidFill>
                <a:effectLst/>
                <a:uLnTx/>
                <a:uFillTx/>
                <a:latin typeface="Segoe UI"/>
                <a:ea typeface="+mn-ea"/>
                <a:cs typeface="+mn-cs"/>
              </a:rPr>
              <a:t>developers</a:t>
            </a:r>
          </a:p>
        </p:txBody>
      </p:sp>
      <p:sp>
        <p:nvSpPr>
          <p:cNvPr id="17" name="Oval 16">
            <a:extLst>
              <a:ext uri="{FF2B5EF4-FFF2-40B4-BE49-F238E27FC236}">
                <a16:creationId xmlns:a16="http://schemas.microsoft.com/office/drawing/2014/main" id="{36B317AB-1FFA-0B47-8EF3-E6541A1AD13D}"/>
              </a:ext>
            </a:extLst>
          </p:cNvPr>
          <p:cNvSpPr/>
          <p:nvPr/>
        </p:nvSpPr>
        <p:spPr>
          <a:xfrm>
            <a:off x="2909024" y="2171351"/>
            <a:ext cx="2515298" cy="251529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750K</a:t>
            </a:r>
          </a:p>
        </p:txBody>
      </p:sp>
      <p:sp>
        <p:nvSpPr>
          <p:cNvPr id="13" name="TextBox 12">
            <a:extLst>
              <a:ext uri="{FF2B5EF4-FFF2-40B4-BE49-F238E27FC236}">
                <a16:creationId xmlns:a16="http://schemas.microsoft.com/office/drawing/2014/main" id="{5AD442E2-EDDF-D349-BF4E-DC12F57F18C4}"/>
              </a:ext>
            </a:extLst>
          </p:cNvPr>
          <p:cNvSpPr txBox="1"/>
          <p:nvPr/>
        </p:nvSpPr>
        <p:spPr>
          <a:xfrm>
            <a:off x="6689467" y="4886854"/>
            <a:ext cx="2663678"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New .NET developers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in last year</a:t>
            </a:r>
          </a:p>
        </p:txBody>
      </p:sp>
      <p:sp>
        <p:nvSpPr>
          <p:cNvPr id="18" name="Oval 17">
            <a:extLst>
              <a:ext uri="{FF2B5EF4-FFF2-40B4-BE49-F238E27FC236}">
                <a16:creationId xmlns:a16="http://schemas.microsoft.com/office/drawing/2014/main" id="{48FBF030-52CC-C445-8AD2-00A7462C7184}"/>
              </a:ext>
            </a:extLst>
          </p:cNvPr>
          <p:cNvSpPr/>
          <p:nvPr/>
        </p:nvSpPr>
        <p:spPr>
          <a:xfrm>
            <a:off x="6763652" y="2171351"/>
            <a:ext cx="2515298" cy="251529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+1M</a:t>
            </a:r>
          </a:p>
        </p:txBody>
      </p:sp>
    </p:spTree>
    <p:extLst>
      <p:ext uri="{BB962C8B-B14F-4D97-AF65-F5344CB8AC3E}">
        <p14:creationId xmlns:p14="http://schemas.microsoft.com/office/powerpoint/2010/main" val="4240756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4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animBg="1"/>
      <p:bldP spid="13" grpId="0"/>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71FAE0-834B-4678-A234-0D03458E0300}"/>
              </a:ext>
            </a:extLst>
          </p:cNvPr>
          <p:cNvSpPr/>
          <p:nvPr/>
        </p:nvSpPr>
        <p:spPr bwMode="auto">
          <a:xfrm>
            <a:off x="853440" y="1511808"/>
            <a:ext cx="10229088" cy="24749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a:latin typeface="+mj-lt"/>
              </a:rPr>
              <a:t>“We are honored that Microsoft has made it a priority to improve ASP.NET’s performance in these benchmarks, and in so doing, improve the performance of all applications built on ASP.NET. </a:t>
            </a:r>
          </a:p>
          <a:p>
            <a:pPr algn="ctr" defTabSz="932472" fontAlgn="base">
              <a:lnSpc>
                <a:spcPct val="90000"/>
              </a:lnSpc>
              <a:spcBef>
                <a:spcPct val="0"/>
              </a:spcBef>
              <a:spcAft>
                <a:spcPct val="0"/>
              </a:spcAft>
            </a:pPr>
            <a:endParaRPr lang="en-US" sz="3200">
              <a:latin typeface="+mj-lt"/>
            </a:endParaRPr>
          </a:p>
          <a:p>
            <a:pPr algn="ctr" defTabSz="932472" fontAlgn="base">
              <a:lnSpc>
                <a:spcPct val="90000"/>
              </a:lnSpc>
              <a:spcBef>
                <a:spcPct val="0"/>
              </a:spcBef>
              <a:spcAft>
                <a:spcPct val="0"/>
              </a:spcAft>
            </a:pPr>
            <a:r>
              <a:rPr lang="en-US" sz="3200">
                <a:latin typeface="+mj-lt"/>
              </a:rPr>
              <a:t>We believe this to be the most significant performance improvement that this project has ever seen.”</a:t>
            </a:r>
          </a:p>
          <a:p>
            <a:pPr algn="ctr" defTabSz="932472" fontAlgn="base">
              <a:lnSpc>
                <a:spcPct val="90000"/>
              </a:lnSpc>
              <a:spcBef>
                <a:spcPct val="0"/>
              </a:spcBef>
              <a:spcAft>
                <a:spcPct val="0"/>
              </a:spcAft>
            </a:pPr>
            <a:r>
              <a:rPr lang="en-US" sz="3200" i="1">
                <a:gradFill>
                  <a:gsLst>
                    <a:gs pos="0">
                      <a:srgbClr val="FFFFFF"/>
                    </a:gs>
                    <a:gs pos="100000">
                      <a:srgbClr val="FFFFFF"/>
                    </a:gs>
                  </a:gsLst>
                  <a:lin ang="5400000" scaled="0"/>
                </a:gradFill>
                <a:ea typeface="Segoe UI" pitchFamily="34" charset="0"/>
                <a:cs typeface="Segoe UI" pitchFamily="34" charset="0"/>
              </a:rPr>
              <a:t>- </a:t>
            </a:r>
            <a:r>
              <a:rPr lang="en-US" sz="3200" i="1" err="1">
                <a:gradFill>
                  <a:gsLst>
                    <a:gs pos="0">
                      <a:srgbClr val="FFFFFF"/>
                    </a:gs>
                    <a:gs pos="100000">
                      <a:srgbClr val="FFFFFF"/>
                    </a:gs>
                  </a:gsLst>
                  <a:lin ang="5400000" scaled="0"/>
                </a:gradFill>
                <a:ea typeface="Segoe UI" pitchFamily="34" charset="0"/>
                <a:cs typeface="Segoe UI" pitchFamily="34" charset="0"/>
              </a:rPr>
              <a:t>TechEmpower</a:t>
            </a:r>
            <a:endParaRPr lang="en-US" sz="2400" i="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4352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0" y="5100984"/>
            <a:ext cx="12191999" cy="175701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 name="Rectangle 3">
            <a:extLst>
              <a:ext uri="{FF2B5EF4-FFF2-40B4-BE49-F238E27FC236}">
                <a16:creationId xmlns:a16="http://schemas.microsoft.com/office/drawing/2014/main" id="{DCC2DE77-0AB9-47B6-8DBF-7920B8615937}"/>
              </a:ext>
            </a:extLst>
          </p:cNvPr>
          <p:cNvSpPr/>
          <p:nvPr/>
        </p:nvSpPr>
        <p:spPr>
          <a:xfrm>
            <a:off x="1085285" y="5260665"/>
            <a:ext cx="10021427" cy="1643527"/>
          </a:xfrm>
          <a:prstGeom prst="rect">
            <a:avLst/>
          </a:prstGeom>
        </p:spPr>
        <p:txBody>
          <a:bodyPr wrap="square">
            <a:spAutoFit/>
          </a:bodyPr>
          <a:lstStyle/>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a:ea typeface="+mn-ea"/>
                <a:cs typeface="+mn-cs"/>
              </a:rPr>
              <a:t>“Using the same-size server, we were able to go from 1,000 requests per second per node with Node.js to 20,000 requests per second with .NET Core.“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Raygun</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hlinkClick r:id="rId3"/>
              </a:rPr>
              <a:t>www.dot.net/customers</a:t>
            </a: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rPr>
              <a:t>    </a:t>
            </a:r>
          </a:p>
        </p:txBody>
      </p:sp>
      <p:sp>
        <p:nvSpPr>
          <p:cNvPr id="6" name="Rectangle 5">
            <a:extLst>
              <a:ext uri="{FF2B5EF4-FFF2-40B4-BE49-F238E27FC236}">
                <a16:creationId xmlns:a16="http://schemas.microsoft.com/office/drawing/2014/main" id="{942E461A-95EE-49AD-B16C-AE7C4BE39B49}"/>
              </a:ext>
            </a:extLst>
          </p:cNvPr>
          <p:cNvSpPr/>
          <p:nvPr/>
        </p:nvSpPr>
        <p:spPr>
          <a:xfrm>
            <a:off x="0" y="4741581"/>
            <a:ext cx="12192000" cy="276999"/>
          </a:xfrm>
          <a:prstGeom prst="rect">
            <a:avLst/>
          </a:prstGeom>
        </p:spPr>
        <p:txBody>
          <a:bodyPr wrap="square">
            <a:spAutoFit/>
          </a:bodyPr>
          <a:lstStyle/>
          <a:p>
            <a:pPr algn="ctr"/>
            <a:r>
              <a:rPr lang="en-US" sz="1200" dirty="0">
                <a:solidFill>
                  <a:srgbClr val="999999"/>
                </a:solidFill>
              </a:rPr>
              <a:t>Data sourced from official tests available at </a:t>
            </a:r>
            <a:r>
              <a:rPr lang="en-US" sz="1200" u="sng" dirty="0" err="1">
                <a:solidFill>
                  <a:srgbClr val="512BD4"/>
                </a:solidFill>
                <a:hlinkClick r:id="rId4"/>
              </a:rPr>
              <a:t>TechEmpower</a:t>
            </a:r>
            <a:r>
              <a:rPr lang="en-US" sz="1200" u="sng" dirty="0">
                <a:solidFill>
                  <a:srgbClr val="512BD4"/>
                </a:solidFill>
                <a:hlinkClick r:id="rId4"/>
              </a:rPr>
              <a:t> Round 18</a:t>
            </a:r>
            <a:r>
              <a:rPr lang="en-US" sz="1200" dirty="0">
                <a:solidFill>
                  <a:srgbClr val="999999"/>
                </a:solidFill>
              </a:rPr>
              <a:t>.</a:t>
            </a:r>
            <a:endParaRPr lang="en-US" sz="1200" dirty="0"/>
          </a:p>
        </p:txBody>
      </p:sp>
      <p:sp>
        <p:nvSpPr>
          <p:cNvPr id="9" name="Title 4">
            <a:extLst>
              <a:ext uri="{FF2B5EF4-FFF2-40B4-BE49-F238E27FC236}">
                <a16:creationId xmlns:a16="http://schemas.microsoft.com/office/drawing/2014/main" id="{29913A41-B860-4DDC-8FBA-DC0E3A9BA31E}"/>
              </a:ext>
            </a:extLst>
          </p:cNvPr>
          <p:cNvSpPr>
            <a:spLocks noGrp="1"/>
          </p:cNvSpPr>
          <p:nvPr>
            <p:ph type="title"/>
          </p:nvPr>
        </p:nvSpPr>
        <p:spPr>
          <a:xfrm>
            <a:off x="0" y="254192"/>
            <a:ext cx="12192000" cy="1486561"/>
          </a:xfrm>
        </p:spPr>
        <p:txBody>
          <a:bodyPr wrap="square">
            <a:spAutoFit/>
          </a:bodyPr>
          <a:lstStyle/>
          <a:p>
            <a:pPr algn="ctr"/>
            <a:r>
              <a:rPr lang="en-US" sz="6600" b="1" dirty="0">
                <a:latin typeface="Segoe UI Semibold" panose="020B0502040204020203" pitchFamily="34" charset="0"/>
                <a:cs typeface="Segoe UI Semibold" panose="020B0502040204020203" pitchFamily="34" charset="0"/>
              </a:rPr>
              <a:t>.NET</a:t>
            </a:r>
            <a:br>
              <a:rPr lang="en-US" sz="4800" b="1" dirty="0">
                <a:latin typeface="Segoe UI Semibold" panose="020B0502040204020203" pitchFamily="34" charset="0"/>
                <a:cs typeface="Segoe UI Semibold" panose="020B0502040204020203" pitchFamily="34" charset="0"/>
              </a:rPr>
            </a:br>
            <a:r>
              <a:rPr lang="en-US" sz="2800" b="1" dirty="0">
                <a:solidFill>
                  <a:schemeClr val="accent1"/>
                </a:solidFill>
                <a:latin typeface="Segoe UI Semibold" panose="020B0502040204020203" pitchFamily="34" charset="0"/>
                <a:cs typeface="Segoe UI Semibold" panose="020B0502040204020203" pitchFamily="34" charset="0"/>
              </a:rPr>
              <a:t>Faster than any other popular framework</a:t>
            </a:r>
          </a:p>
        </p:txBody>
      </p:sp>
      <p:sp>
        <p:nvSpPr>
          <p:cNvPr id="5" name="Freeform: Shape 4">
            <a:extLst>
              <a:ext uri="{FF2B5EF4-FFF2-40B4-BE49-F238E27FC236}">
                <a16:creationId xmlns:a16="http://schemas.microsoft.com/office/drawing/2014/main" id="{3EBD5D18-59E0-4AEC-BCE7-8A3349BDF9CD}"/>
              </a:ext>
            </a:extLst>
          </p:cNvPr>
          <p:cNvSpPr/>
          <p:nvPr/>
        </p:nvSpPr>
        <p:spPr>
          <a:xfrm rot="18900000">
            <a:off x="2778571" y="2367861"/>
            <a:ext cx="1919152" cy="1919152"/>
          </a:xfrm>
          <a:custGeom>
            <a:avLst/>
            <a:gdLst>
              <a:gd name="connsiteX0" fmla="*/ 1919153 w 1919152"/>
              <a:gd name="connsiteY0" fmla="*/ 959576 h 1919152"/>
              <a:gd name="connsiteX1" fmla="*/ 959576 w 1919152"/>
              <a:gd name="connsiteY1" fmla="*/ 1919152 h 1919152"/>
              <a:gd name="connsiteX2" fmla="*/ 0 w 1919152"/>
              <a:gd name="connsiteY2" fmla="*/ 959576 h 1919152"/>
              <a:gd name="connsiteX3" fmla="*/ 959576 w 1919152"/>
              <a:gd name="connsiteY3" fmla="*/ 0 h 1919152"/>
              <a:gd name="connsiteX4" fmla="*/ 1919153 w 1919152"/>
              <a:gd name="connsiteY4" fmla="*/ 959576 h 191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152" h="1919152">
                <a:moveTo>
                  <a:pt x="1919153" y="959576"/>
                </a:moveTo>
                <a:cubicBezTo>
                  <a:pt x="1919153" y="1489536"/>
                  <a:pt x="1489536" y="1919152"/>
                  <a:pt x="959576" y="1919152"/>
                </a:cubicBezTo>
                <a:cubicBezTo>
                  <a:pt x="429617" y="1919152"/>
                  <a:pt x="0" y="1489536"/>
                  <a:pt x="0" y="959576"/>
                </a:cubicBezTo>
                <a:cubicBezTo>
                  <a:pt x="0" y="429617"/>
                  <a:pt x="429617" y="0"/>
                  <a:pt x="959576" y="0"/>
                </a:cubicBezTo>
                <a:cubicBezTo>
                  <a:pt x="1489536" y="0"/>
                  <a:pt x="1919153" y="429617"/>
                  <a:pt x="1919153" y="959576"/>
                </a:cubicBezTo>
                <a:close/>
              </a:path>
            </a:pathLst>
          </a:custGeom>
          <a:solidFill>
            <a:srgbClr val="737373"/>
          </a:solidFill>
          <a:ln w="10798"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A0C977A-DAC1-4797-AC8E-7EA15E12035F}"/>
              </a:ext>
            </a:extLst>
          </p:cNvPr>
          <p:cNvSpPr/>
          <p:nvPr/>
        </p:nvSpPr>
        <p:spPr>
          <a:xfrm>
            <a:off x="3076969" y="2367784"/>
            <a:ext cx="1620833" cy="1620832"/>
          </a:xfrm>
          <a:custGeom>
            <a:avLst/>
            <a:gdLst>
              <a:gd name="connsiteX0" fmla="*/ 1356603 w 1620833"/>
              <a:gd name="connsiteY0" fmla="*/ 1620832 h 1620832"/>
              <a:gd name="connsiteX1" fmla="*/ 1322531 w 1620833"/>
              <a:gd name="connsiteY1" fmla="*/ 264230 h 1620832"/>
              <a:gd name="connsiteX2" fmla="*/ 0 w 1620833"/>
              <a:gd name="connsiteY2" fmla="*/ 264230 h 1620832"/>
            </a:gdLst>
            <a:ahLst/>
            <a:cxnLst>
              <a:cxn ang="0">
                <a:pos x="connsiteX0" y="connsiteY0"/>
              </a:cxn>
              <a:cxn ang="0">
                <a:pos x="connsiteX1" y="connsiteY1"/>
              </a:cxn>
              <a:cxn ang="0">
                <a:pos x="connsiteX2" y="connsiteY2"/>
              </a:cxn>
            </a:cxnLst>
            <a:rect l="l" t="t" r="r" b="b"/>
            <a:pathLst>
              <a:path w="1620833" h="1620832">
                <a:moveTo>
                  <a:pt x="1356603" y="1620832"/>
                </a:moveTo>
                <a:cubicBezTo>
                  <a:pt x="1721807" y="1236814"/>
                  <a:pt x="1706561" y="629434"/>
                  <a:pt x="1322531" y="264230"/>
                </a:cubicBezTo>
                <a:cubicBezTo>
                  <a:pt x="952083" y="-88077"/>
                  <a:pt x="370457" y="-88077"/>
                  <a:pt x="0" y="264230"/>
                </a:cubicBezTo>
                <a:close/>
              </a:path>
            </a:pathLst>
          </a:custGeom>
          <a:solidFill>
            <a:srgbClr val="939393"/>
          </a:solidFill>
          <a:ln w="10798"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DAFB4BE-AAF8-47CF-8286-EED6E47F0FD0}"/>
              </a:ext>
            </a:extLst>
          </p:cNvPr>
          <p:cNvSpPr/>
          <p:nvPr/>
        </p:nvSpPr>
        <p:spPr>
          <a:xfrm rot="18900000">
            <a:off x="2928776" y="2502146"/>
            <a:ext cx="1669700" cy="1669699"/>
          </a:xfrm>
          <a:custGeom>
            <a:avLst/>
            <a:gdLst>
              <a:gd name="connsiteX0" fmla="*/ 1669700 w 1669700"/>
              <a:gd name="connsiteY0" fmla="*/ 834850 h 1669699"/>
              <a:gd name="connsiteX1" fmla="*/ 834850 w 1669700"/>
              <a:gd name="connsiteY1" fmla="*/ 1669700 h 1669699"/>
              <a:gd name="connsiteX2" fmla="*/ 0 w 1669700"/>
              <a:gd name="connsiteY2" fmla="*/ 834850 h 1669699"/>
              <a:gd name="connsiteX3" fmla="*/ 834850 w 1669700"/>
              <a:gd name="connsiteY3" fmla="*/ 0 h 1669699"/>
              <a:gd name="connsiteX4" fmla="*/ 1669700 w 1669700"/>
              <a:gd name="connsiteY4" fmla="*/ 834850 h 1669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700" h="1669699">
                <a:moveTo>
                  <a:pt x="1669700" y="834850"/>
                </a:moveTo>
                <a:cubicBezTo>
                  <a:pt x="1669700" y="1295925"/>
                  <a:pt x="1295925" y="1669700"/>
                  <a:pt x="834850" y="1669700"/>
                </a:cubicBezTo>
                <a:cubicBezTo>
                  <a:pt x="373775" y="1669700"/>
                  <a:pt x="0" y="1295925"/>
                  <a:pt x="0" y="834850"/>
                </a:cubicBezTo>
                <a:cubicBezTo>
                  <a:pt x="0" y="373775"/>
                  <a:pt x="373775" y="0"/>
                  <a:pt x="834850" y="0"/>
                </a:cubicBezTo>
                <a:cubicBezTo>
                  <a:pt x="1295925" y="0"/>
                  <a:pt x="1669700" y="373775"/>
                  <a:pt x="1669700" y="834850"/>
                </a:cubicBezTo>
                <a:close/>
              </a:path>
            </a:pathLst>
          </a:custGeom>
          <a:solidFill>
            <a:srgbClr val="FFFFFF"/>
          </a:solidFill>
          <a:ln w="10798"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DCEE496-9531-4ACD-82A3-E3BFC3FB6BA1}"/>
              </a:ext>
            </a:extLst>
          </p:cNvPr>
          <p:cNvSpPr/>
          <p:nvPr/>
        </p:nvSpPr>
        <p:spPr>
          <a:xfrm>
            <a:off x="2995073" y="2584454"/>
            <a:ext cx="1486237" cy="735657"/>
          </a:xfrm>
          <a:custGeom>
            <a:avLst/>
            <a:gdLst>
              <a:gd name="connsiteX0" fmla="*/ 263650 w 1486237"/>
              <a:gd name="connsiteY0" fmla="*/ 735658 h 735657"/>
              <a:gd name="connsiteX1" fmla="*/ 750272 w 1486237"/>
              <a:gd name="connsiteY1" fmla="*/ 263439 h 735657"/>
              <a:gd name="connsiteX2" fmla="*/ 1222491 w 1486237"/>
              <a:gd name="connsiteY2" fmla="*/ 735658 h 735657"/>
              <a:gd name="connsiteX3" fmla="*/ 1486238 w 1486237"/>
              <a:gd name="connsiteY3" fmla="*/ 735658 h 735657"/>
              <a:gd name="connsiteX4" fmla="*/ 735620 w 1486237"/>
              <a:gd name="connsiteY4" fmla="*/ 39 h 735657"/>
              <a:gd name="connsiteX5" fmla="*/ 0 w 1486237"/>
              <a:gd name="connsiteY5" fmla="*/ 735658 h 73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237" h="735657">
                <a:moveTo>
                  <a:pt x="263650" y="735658"/>
                </a:moveTo>
                <a:cubicBezTo>
                  <a:pt x="267627" y="470883"/>
                  <a:pt x="485494" y="259460"/>
                  <a:pt x="750272" y="263439"/>
                </a:cubicBezTo>
                <a:cubicBezTo>
                  <a:pt x="1009445" y="267331"/>
                  <a:pt x="1218598" y="476484"/>
                  <a:pt x="1222491" y="735658"/>
                </a:cubicBezTo>
                <a:lnTo>
                  <a:pt x="1486238" y="735658"/>
                </a:lnTo>
                <a:cubicBezTo>
                  <a:pt x="1482097" y="325245"/>
                  <a:pt x="1146033" y="-4104"/>
                  <a:pt x="735620" y="39"/>
                </a:cubicBezTo>
                <a:cubicBezTo>
                  <a:pt x="331051" y="4122"/>
                  <a:pt x="4083" y="331095"/>
                  <a:pt x="0" y="735658"/>
                </a:cubicBezTo>
                <a:close/>
              </a:path>
            </a:pathLst>
          </a:custGeom>
          <a:solidFill>
            <a:srgbClr val="E6E6E6"/>
          </a:solidFill>
          <a:ln w="1079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339272A-50C8-4041-8063-C7C91AA2DB06}"/>
              </a:ext>
            </a:extLst>
          </p:cNvPr>
          <p:cNvSpPr/>
          <p:nvPr/>
        </p:nvSpPr>
        <p:spPr>
          <a:xfrm>
            <a:off x="2995019" y="2584200"/>
            <a:ext cx="741372" cy="735911"/>
          </a:xfrm>
          <a:custGeom>
            <a:avLst/>
            <a:gdLst>
              <a:gd name="connsiteX0" fmla="*/ 740410 w 741372"/>
              <a:gd name="connsiteY0" fmla="*/ 0 h 735911"/>
              <a:gd name="connsiteX1" fmla="*/ 0 w 741372"/>
              <a:gd name="connsiteY1" fmla="*/ 735912 h 735911"/>
              <a:gd name="connsiteX2" fmla="*/ 263704 w 741372"/>
              <a:gd name="connsiteY2" fmla="*/ 735912 h 735911"/>
              <a:gd name="connsiteX3" fmla="*/ 741373 w 741372"/>
              <a:gd name="connsiteY3" fmla="*/ 263682 h 735911"/>
            </a:gdLst>
            <a:ahLst/>
            <a:cxnLst>
              <a:cxn ang="0">
                <a:pos x="connsiteX0" y="connsiteY0"/>
              </a:cxn>
              <a:cxn ang="0">
                <a:pos x="connsiteX1" y="connsiteY1"/>
              </a:cxn>
              <a:cxn ang="0">
                <a:pos x="connsiteX2" y="connsiteY2"/>
              </a:cxn>
              <a:cxn ang="0">
                <a:pos x="connsiteX3" y="connsiteY3"/>
              </a:cxn>
            </a:cxnLst>
            <a:rect l="l" t="t" r="r" b="b"/>
            <a:pathLst>
              <a:path w="741372" h="735911">
                <a:moveTo>
                  <a:pt x="740410" y="0"/>
                </a:moveTo>
                <a:cubicBezTo>
                  <a:pt x="334055" y="1954"/>
                  <a:pt x="4430" y="329576"/>
                  <a:pt x="0" y="735912"/>
                </a:cubicBezTo>
                <a:lnTo>
                  <a:pt x="263704" y="735912"/>
                </a:lnTo>
                <a:cubicBezTo>
                  <a:pt x="267977" y="474782"/>
                  <a:pt x="480209" y="264969"/>
                  <a:pt x="741373" y="263682"/>
                </a:cubicBezTo>
                <a:close/>
              </a:path>
            </a:pathLst>
          </a:custGeom>
          <a:solidFill>
            <a:srgbClr val="F08400"/>
          </a:solidFill>
          <a:ln w="1079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568B7BA-7AA5-4BC8-A553-B1667FDEF22C}"/>
              </a:ext>
            </a:extLst>
          </p:cNvPr>
          <p:cNvSpPr/>
          <p:nvPr/>
        </p:nvSpPr>
        <p:spPr>
          <a:xfrm>
            <a:off x="3570803" y="2647866"/>
            <a:ext cx="283452" cy="774366"/>
          </a:xfrm>
          <a:custGeom>
            <a:avLst/>
            <a:gdLst>
              <a:gd name="connsiteX0" fmla="*/ 25324 w 283452"/>
              <a:gd name="connsiteY0" fmla="*/ 0 h 774366"/>
              <a:gd name="connsiteX1" fmla="*/ 0 w 283452"/>
              <a:gd name="connsiteY1" fmla="*/ 6012 h 774366"/>
              <a:gd name="connsiteX2" fmla="*/ 108918 w 283452"/>
              <a:gd name="connsiteY2" fmla="*/ 579158 h 774366"/>
              <a:gd name="connsiteX3" fmla="*/ 88245 w 283452"/>
              <a:gd name="connsiteY3" fmla="*/ 731490 h 774366"/>
              <a:gd name="connsiteX4" fmla="*/ 240575 w 283452"/>
              <a:gd name="connsiteY4" fmla="*/ 752164 h 774366"/>
              <a:gd name="connsiteX5" fmla="*/ 261249 w 283452"/>
              <a:gd name="connsiteY5" fmla="*/ 599832 h 774366"/>
              <a:gd name="connsiteX6" fmla="*/ 192177 w 283452"/>
              <a:gd name="connsiteY6" fmla="*/ 558365 h 774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452" h="774366">
                <a:moveTo>
                  <a:pt x="25324" y="0"/>
                </a:moveTo>
                <a:lnTo>
                  <a:pt x="0" y="6012"/>
                </a:lnTo>
                <a:lnTo>
                  <a:pt x="108918" y="579158"/>
                </a:lnTo>
                <a:cubicBezTo>
                  <a:pt x="61145" y="615511"/>
                  <a:pt x="51889" y="683718"/>
                  <a:pt x="88245" y="731490"/>
                </a:cubicBezTo>
                <a:cubicBezTo>
                  <a:pt x="124601" y="779261"/>
                  <a:pt x="192804" y="788517"/>
                  <a:pt x="240575" y="752164"/>
                </a:cubicBezTo>
                <a:cubicBezTo>
                  <a:pt x="288346" y="715811"/>
                  <a:pt x="297602" y="647604"/>
                  <a:pt x="261249" y="599832"/>
                </a:cubicBezTo>
                <a:cubicBezTo>
                  <a:pt x="244381" y="577677"/>
                  <a:pt x="219663" y="562831"/>
                  <a:pt x="192177" y="558365"/>
                </a:cubicBezTo>
                <a:close/>
              </a:path>
            </a:pathLst>
          </a:custGeom>
          <a:solidFill>
            <a:srgbClr val="000000"/>
          </a:solidFill>
          <a:ln w="1079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4EEF289-154F-4E10-A482-5B6CB7D1691C}"/>
              </a:ext>
            </a:extLst>
          </p:cNvPr>
          <p:cNvSpPr/>
          <p:nvPr/>
        </p:nvSpPr>
        <p:spPr>
          <a:xfrm>
            <a:off x="4810951" y="1766423"/>
            <a:ext cx="2484859" cy="2484858"/>
          </a:xfrm>
          <a:custGeom>
            <a:avLst/>
            <a:gdLst>
              <a:gd name="connsiteX0" fmla="*/ 2484859 w 2484859"/>
              <a:gd name="connsiteY0" fmla="*/ 1242429 h 2484858"/>
              <a:gd name="connsiteX1" fmla="*/ 1242429 w 2484859"/>
              <a:gd name="connsiteY1" fmla="*/ 2484859 h 2484858"/>
              <a:gd name="connsiteX2" fmla="*/ 0 w 2484859"/>
              <a:gd name="connsiteY2" fmla="*/ 1242429 h 2484858"/>
              <a:gd name="connsiteX3" fmla="*/ 1242429 w 2484859"/>
              <a:gd name="connsiteY3" fmla="*/ 0 h 2484858"/>
              <a:gd name="connsiteX4" fmla="*/ 2484859 w 2484859"/>
              <a:gd name="connsiteY4" fmla="*/ 1242429 h 2484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4859" h="2484858">
                <a:moveTo>
                  <a:pt x="2484859" y="1242429"/>
                </a:moveTo>
                <a:cubicBezTo>
                  <a:pt x="2484859" y="1928604"/>
                  <a:pt x="1928604" y="2484859"/>
                  <a:pt x="1242429" y="2484859"/>
                </a:cubicBezTo>
                <a:cubicBezTo>
                  <a:pt x="556255" y="2484859"/>
                  <a:pt x="0" y="1928604"/>
                  <a:pt x="0" y="1242429"/>
                </a:cubicBezTo>
                <a:cubicBezTo>
                  <a:pt x="0" y="556255"/>
                  <a:pt x="556255" y="0"/>
                  <a:pt x="1242429" y="0"/>
                </a:cubicBezTo>
                <a:cubicBezTo>
                  <a:pt x="1928604" y="0"/>
                  <a:pt x="2484859" y="556255"/>
                  <a:pt x="2484859" y="1242429"/>
                </a:cubicBezTo>
                <a:close/>
              </a:path>
            </a:pathLst>
          </a:custGeom>
          <a:solidFill>
            <a:srgbClr val="737373"/>
          </a:solidFill>
          <a:ln w="1079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705FD6F-3D06-4A41-9A6D-F9198D19CAD1}"/>
              </a:ext>
            </a:extLst>
          </p:cNvPr>
          <p:cNvSpPr/>
          <p:nvPr/>
        </p:nvSpPr>
        <p:spPr>
          <a:xfrm>
            <a:off x="5179172" y="1769826"/>
            <a:ext cx="2113237" cy="2113234"/>
          </a:xfrm>
          <a:custGeom>
            <a:avLst/>
            <a:gdLst>
              <a:gd name="connsiteX0" fmla="*/ 1756949 w 2113237"/>
              <a:gd name="connsiteY0" fmla="*/ 2113235 h 2113234"/>
              <a:gd name="connsiteX1" fmla="*/ 1741681 w 2113237"/>
              <a:gd name="connsiteY1" fmla="*/ 356287 h 2113234"/>
              <a:gd name="connsiteX2" fmla="*/ 0 w 2113237"/>
              <a:gd name="connsiteY2" fmla="*/ 356287 h 2113234"/>
            </a:gdLst>
            <a:ahLst/>
            <a:cxnLst>
              <a:cxn ang="0">
                <a:pos x="connsiteX0" y="connsiteY0"/>
              </a:cxn>
              <a:cxn ang="0">
                <a:pos x="connsiteX1" y="connsiteY1"/>
              </a:cxn>
              <a:cxn ang="0">
                <a:pos x="connsiteX2" y="connsiteY2"/>
              </a:cxn>
            </a:cxnLst>
            <a:rect l="l" t="t" r="r" b="b"/>
            <a:pathLst>
              <a:path w="2113237" h="2113234">
                <a:moveTo>
                  <a:pt x="1756949" y="2113235"/>
                </a:moveTo>
                <a:cubicBezTo>
                  <a:pt x="2237904" y="1623845"/>
                  <a:pt x="2231060" y="837237"/>
                  <a:pt x="1741681" y="356287"/>
                </a:cubicBezTo>
                <a:cubicBezTo>
                  <a:pt x="1258292" y="-118762"/>
                  <a:pt x="483378" y="-118762"/>
                  <a:pt x="0" y="356287"/>
                </a:cubicBezTo>
                <a:close/>
              </a:path>
            </a:pathLst>
          </a:custGeom>
          <a:solidFill>
            <a:srgbClr val="939393"/>
          </a:solidFill>
          <a:ln w="1079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6B24922-CA55-452F-BB15-F474F362B948}"/>
              </a:ext>
            </a:extLst>
          </p:cNvPr>
          <p:cNvSpPr/>
          <p:nvPr/>
        </p:nvSpPr>
        <p:spPr>
          <a:xfrm>
            <a:off x="4972452" y="1927924"/>
            <a:ext cx="2161857" cy="2161857"/>
          </a:xfrm>
          <a:custGeom>
            <a:avLst/>
            <a:gdLst>
              <a:gd name="connsiteX0" fmla="*/ 2161857 w 2161857"/>
              <a:gd name="connsiteY0" fmla="*/ 1080929 h 2161857"/>
              <a:gd name="connsiteX1" fmla="*/ 1080929 w 2161857"/>
              <a:gd name="connsiteY1" fmla="*/ 2161857 h 2161857"/>
              <a:gd name="connsiteX2" fmla="*/ 0 w 2161857"/>
              <a:gd name="connsiteY2" fmla="*/ 1080929 h 2161857"/>
              <a:gd name="connsiteX3" fmla="*/ 1080929 w 2161857"/>
              <a:gd name="connsiteY3" fmla="*/ 0 h 2161857"/>
              <a:gd name="connsiteX4" fmla="*/ 2161857 w 2161857"/>
              <a:gd name="connsiteY4" fmla="*/ 1080929 h 2161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857" h="2161857">
                <a:moveTo>
                  <a:pt x="2161857" y="1080929"/>
                </a:moveTo>
                <a:cubicBezTo>
                  <a:pt x="2161857" y="1677909"/>
                  <a:pt x="1677909" y="2161857"/>
                  <a:pt x="1080929" y="2161857"/>
                </a:cubicBezTo>
                <a:cubicBezTo>
                  <a:pt x="483948" y="2161857"/>
                  <a:pt x="0" y="1677909"/>
                  <a:pt x="0" y="1080929"/>
                </a:cubicBezTo>
                <a:cubicBezTo>
                  <a:pt x="0" y="483948"/>
                  <a:pt x="483948" y="0"/>
                  <a:pt x="1080929" y="0"/>
                </a:cubicBezTo>
                <a:cubicBezTo>
                  <a:pt x="1677909" y="0"/>
                  <a:pt x="2161857" y="483948"/>
                  <a:pt x="2161857" y="1080929"/>
                </a:cubicBezTo>
                <a:close/>
              </a:path>
            </a:pathLst>
          </a:custGeom>
          <a:solidFill>
            <a:srgbClr val="FFFFFF"/>
          </a:solidFill>
          <a:ln w="1079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2F02912E-D375-4A56-8BC7-F1AE7C76F151}"/>
              </a:ext>
            </a:extLst>
          </p:cNvPr>
          <p:cNvSpPr/>
          <p:nvPr/>
        </p:nvSpPr>
        <p:spPr>
          <a:xfrm>
            <a:off x="5091221" y="2046831"/>
            <a:ext cx="1924331" cy="952538"/>
          </a:xfrm>
          <a:custGeom>
            <a:avLst/>
            <a:gdLst>
              <a:gd name="connsiteX0" fmla="*/ 341427 w 1924331"/>
              <a:gd name="connsiteY0" fmla="*/ 952539 h 952538"/>
              <a:gd name="connsiteX1" fmla="*/ 971135 w 1924331"/>
              <a:gd name="connsiteY1" fmla="*/ 340780 h 952538"/>
              <a:gd name="connsiteX2" fmla="*/ 1582894 w 1924331"/>
              <a:gd name="connsiteY2" fmla="*/ 952539 h 952538"/>
              <a:gd name="connsiteX3" fmla="*/ 1924331 w 1924331"/>
              <a:gd name="connsiteY3" fmla="*/ 952539 h 952538"/>
              <a:gd name="connsiteX4" fmla="*/ 952494 w 1924331"/>
              <a:gd name="connsiteY4" fmla="*/ 50 h 952538"/>
              <a:gd name="connsiteX5" fmla="*/ 0 w 1924331"/>
              <a:gd name="connsiteY5" fmla="*/ 952539 h 95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331" h="952538">
                <a:moveTo>
                  <a:pt x="341427" y="952539"/>
                </a:moveTo>
                <a:cubicBezTo>
                  <a:pt x="346379" y="609717"/>
                  <a:pt x="628313" y="335823"/>
                  <a:pt x="971135" y="340780"/>
                </a:cubicBezTo>
                <a:cubicBezTo>
                  <a:pt x="1306972" y="345636"/>
                  <a:pt x="1578039" y="616706"/>
                  <a:pt x="1582894" y="952539"/>
                </a:cubicBezTo>
                <a:lnTo>
                  <a:pt x="1924331" y="952539"/>
                </a:lnTo>
                <a:cubicBezTo>
                  <a:pt x="1918990" y="421150"/>
                  <a:pt x="1483881" y="-5294"/>
                  <a:pt x="952494" y="50"/>
                </a:cubicBezTo>
                <a:cubicBezTo>
                  <a:pt x="428643" y="5318"/>
                  <a:pt x="5266" y="428692"/>
                  <a:pt x="0" y="952539"/>
                </a:cubicBezTo>
                <a:close/>
              </a:path>
            </a:pathLst>
          </a:custGeom>
          <a:solidFill>
            <a:srgbClr val="E6E6E6"/>
          </a:solidFill>
          <a:ln w="1079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E0F1649-1E1E-42AF-8BCE-4239F334A1AB}"/>
              </a:ext>
            </a:extLst>
          </p:cNvPr>
          <p:cNvSpPr/>
          <p:nvPr/>
        </p:nvSpPr>
        <p:spPr>
          <a:xfrm>
            <a:off x="5091221" y="2046251"/>
            <a:ext cx="1820246" cy="953129"/>
          </a:xfrm>
          <a:custGeom>
            <a:avLst/>
            <a:gdLst>
              <a:gd name="connsiteX0" fmla="*/ 1515822 w 1820246"/>
              <a:gd name="connsiteY0" fmla="*/ 682106 h 953129"/>
              <a:gd name="connsiteX1" fmla="*/ 1820247 w 1820246"/>
              <a:gd name="connsiteY1" fmla="*/ 527893 h 953129"/>
              <a:gd name="connsiteX2" fmla="*/ 527646 w 1820246"/>
              <a:gd name="connsiteY2" fmla="*/ 103806 h 953129"/>
              <a:gd name="connsiteX3" fmla="*/ 0 w 1820246"/>
              <a:gd name="connsiteY3" fmla="*/ 953130 h 953129"/>
              <a:gd name="connsiteX4" fmla="*/ 341427 w 1820246"/>
              <a:gd name="connsiteY4" fmla="*/ 953130 h 953129"/>
              <a:gd name="connsiteX5" fmla="*/ 971211 w 1820246"/>
              <a:gd name="connsiteY5" fmla="*/ 341733 h 953129"/>
              <a:gd name="connsiteX6" fmla="*/ 1515822 w 1820246"/>
              <a:gd name="connsiteY6" fmla="*/ 682117 h 953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246" h="953129">
                <a:moveTo>
                  <a:pt x="1515822" y="682106"/>
                </a:moveTo>
                <a:lnTo>
                  <a:pt x="1820247" y="527893"/>
                </a:lnTo>
                <a:cubicBezTo>
                  <a:pt x="1580418" y="53842"/>
                  <a:pt x="1001692" y="-136028"/>
                  <a:pt x="527646" y="103806"/>
                </a:cubicBezTo>
                <a:cubicBezTo>
                  <a:pt x="206882" y="266086"/>
                  <a:pt x="3374" y="593672"/>
                  <a:pt x="0" y="953130"/>
                </a:cubicBezTo>
                <a:lnTo>
                  <a:pt x="341427" y="953130"/>
                </a:lnTo>
                <a:cubicBezTo>
                  <a:pt x="346509" y="610387"/>
                  <a:pt x="628465" y="336657"/>
                  <a:pt x="971211" y="341733"/>
                </a:cubicBezTo>
                <a:cubicBezTo>
                  <a:pt x="1201903" y="345151"/>
                  <a:pt x="1411661" y="476251"/>
                  <a:pt x="1515822" y="682117"/>
                </a:cubicBezTo>
                <a:close/>
              </a:path>
            </a:pathLst>
          </a:custGeom>
          <a:solidFill>
            <a:srgbClr val="5C2D91"/>
          </a:solidFill>
          <a:ln w="1079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8CFA939-23BB-4BC9-B5A1-21B7C5EDE93A}"/>
              </a:ext>
            </a:extLst>
          </p:cNvPr>
          <p:cNvSpPr/>
          <p:nvPr/>
        </p:nvSpPr>
        <p:spPr>
          <a:xfrm>
            <a:off x="5091221" y="2046530"/>
            <a:ext cx="959922" cy="952839"/>
          </a:xfrm>
          <a:custGeom>
            <a:avLst/>
            <a:gdLst>
              <a:gd name="connsiteX0" fmla="*/ 958646 w 959922"/>
              <a:gd name="connsiteY0" fmla="*/ 0 h 952839"/>
              <a:gd name="connsiteX1" fmla="*/ 0 w 959922"/>
              <a:gd name="connsiteY1" fmla="*/ 952840 h 952839"/>
              <a:gd name="connsiteX2" fmla="*/ 341427 w 959922"/>
              <a:gd name="connsiteY2" fmla="*/ 952840 h 952839"/>
              <a:gd name="connsiteX3" fmla="*/ 959922 w 959922"/>
              <a:gd name="connsiteY3" fmla="*/ 341405 h 952839"/>
            </a:gdLst>
            <a:ahLst/>
            <a:cxnLst>
              <a:cxn ang="0">
                <a:pos x="connsiteX0" y="connsiteY0"/>
              </a:cxn>
              <a:cxn ang="0">
                <a:pos x="connsiteX1" y="connsiteY1"/>
              </a:cxn>
              <a:cxn ang="0">
                <a:pos x="connsiteX2" y="connsiteY2"/>
              </a:cxn>
              <a:cxn ang="0">
                <a:pos x="connsiteX3" y="connsiteY3"/>
              </a:cxn>
            </a:cxnLst>
            <a:rect l="l" t="t" r="r" b="b"/>
            <a:pathLst>
              <a:path w="959922" h="952839">
                <a:moveTo>
                  <a:pt x="958646" y="0"/>
                </a:moveTo>
                <a:cubicBezTo>
                  <a:pt x="432514" y="2531"/>
                  <a:pt x="5731" y="426730"/>
                  <a:pt x="0" y="952840"/>
                </a:cubicBezTo>
                <a:lnTo>
                  <a:pt x="341427" y="952840"/>
                </a:lnTo>
                <a:cubicBezTo>
                  <a:pt x="346919" y="614708"/>
                  <a:pt x="621750" y="343019"/>
                  <a:pt x="959922" y="341405"/>
                </a:cubicBezTo>
                <a:close/>
              </a:path>
            </a:pathLst>
          </a:custGeom>
          <a:noFill/>
          <a:ln w="1079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FEAC26B-4439-4B23-9719-2ACC7A14B884}"/>
              </a:ext>
            </a:extLst>
          </p:cNvPr>
          <p:cNvSpPr/>
          <p:nvPr/>
        </p:nvSpPr>
        <p:spPr>
          <a:xfrm>
            <a:off x="5091221" y="2405463"/>
            <a:ext cx="479171" cy="593863"/>
          </a:xfrm>
          <a:custGeom>
            <a:avLst/>
            <a:gdLst>
              <a:gd name="connsiteX0" fmla="*/ 213597 w 479171"/>
              <a:gd name="connsiteY0" fmla="*/ 0 h 593863"/>
              <a:gd name="connsiteX1" fmla="*/ 0 w 479171"/>
              <a:gd name="connsiteY1" fmla="*/ 593864 h 593863"/>
              <a:gd name="connsiteX2" fmla="*/ 341427 w 479171"/>
              <a:gd name="connsiteY2" fmla="*/ 593864 h 593863"/>
              <a:gd name="connsiteX3" fmla="*/ 479172 w 479171"/>
              <a:gd name="connsiteY3" fmla="*/ 214095 h 593863"/>
            </a:gdLst>
            <a:ahLst/>
            <a:cxnLst>
              <a:cxn ang="0">
                <a:pos x="connsiteX0" y="connsiteY0"/>
              </a:cxn>
              <a:cxn ang="0">
                <a:pos x="connsiteX1" y="connsiteY1"/>
              </a:cxn>
              <a:cxn ang="0">
                <a:pos x="connsiteX2" y="connsiteY2"/>
              </a:cxn>
              <a:cxn ang="0">
                <a:pos x="connsiteX3" y="connsiteY3"/>
              </a:cxn>
            </a:cxnLst>
            <a:rect l="l" t="t" r="r" b="b"/>
            <a:pathLst>
              <a:path w="479171" h="593863">
                <a:moveTo>
                  <a:pt x="213597" y="0"/>
                </a:moveTo>
                <a:cubicBezTo>
                  <a:pt x="77301" y="168111"/>
                  <a:pt x="2011" y="377455"/>
                  <a:pt x="0" y="593864"/>
                </a:cubicBezTo>
                <a:lnTo>
                  <a:pt x="341427" y="593864"/>
                </a:lnTo>
                <a:cubicBezTo>
                  <a:pt x="343481" y="455416"/>
                  <a:pt x="391987" y="321672"/>
                  <a:pt x="479172" y="214095"/>
                </a:cubicBezTo>
                <a:close/>
              </a:path>
            </a:pathLst>
          </a:custGeom>
          <a:noFill/>
          <a:ln w="1079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3BF7C69-E344-476B-B222-B029649AD5A1}"/>
              </a:ext>
            </a:extLst>
          </p:cNvPr>
          <p:cNvSpPr/>
          <p:nvPr/>
        </p:nvSpPr>
        <p:spPr>
          <a:xfrm>
            <a:off x="5912188" y="2346609"/>
            <a:ext cx="758725" cy="795268"/>
          </a:xfrm>
          <a:custGeom>
            <a:avLst/>
            <a:gdLst>
              <a:gd name="connsiteX0" fmla="*/ 758726 w 758725"/>
              <a:gd name="connsiteY0" fmla="*/ 23280 h 795268"/>
              <a:gd name="connsiteX1" fmla="*/ 734343 w 758725"/>
              <a:gd name="connsiteY1" fmla="*/ 0 h 795268"/>
              <a:gd name="connsiteX2" fmla="*/ 188391 w 758725"/>
              <a:gd name="connsiteY2" fmla="*/ 522023 h 795268"/>
              <a:gd name="connsiteX3" fmla="*/ 8335 w 758725"/>
              <a:gd name="connsiteY3" fmla="*/ 606882 h 795268"/>
              <a:gd name="connsiteX4" fmla="*/ 93184 w 758725"/>
              <a:gd name="connsiteY4" fmla="*/ 786938 h 795268"/>
              <a:gd name="connsiteX5" fmla="*/ 273250 w 758725"/>
              <a:gd name="connsiteY5" fmla="*/ 702079 h 795268"/>
              <a:gd name="connsiteX6" fmla="*/ 269660 w 758725"/>
              <a:gd name="connsiteY6" fmla="*/ 597886 h 79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8725" h="795268">
                <a:moveTo>
                  <a:pt x="758726" y="23280"/>
                </a:moveTo>
                <a:lnTo>
                  <a:pt x="734343" y="0"/>
                </a:lnTo>
                <a:lnTo>
                  <a:pt x="188391" y="522023"/>
                </a:lnTo>
                <a:cubicBezTo>
                  <a:pt x="115242" y="495737"/>
                  <a:pt x="34621" y="533722"/>
                  <a:pt x="8335" y="606882"/>
                </a:cubicBezTo>
                <a:cubicBezTo>
                  <a:pt x="-17961" y="680031"/>
                  <a:pt x="20035" y="760652"/>
                  <a:pt x="93184" y="786938"/>
                </a:cubicBezTo>
                <a:cubicBezTo>
                  <a:pt x="166343" y="813224"/>
                  <a:pt x="246953" y="775238"/>
                  <a:pt x="273250" y="702079"/>
                </a:cubicBezTo>
                <a:cubicBezTo>
                  <a:pt x="285436" y="668170"/>
                  <a:pt x="284149" y="630876"/>
                  <a:pt x="269660" y="597886"/>
                </a:cubicBezTo>
                <a:close/>
              </a:path>
            </a:pathLst>
          </a:custGeom>
          <a:solidFill>
            <a:srgbClr val="000000"/>
          </a:solidFill>
          <a:ln w="1079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8B8A656-7888-45A8-A76B-C45764A45354}"/>
              </a:ext>
            </a:extLst>
          </p:cNvPr>
          <p:cNvSpPr/>
          <p:nvPr/>
        </p:nvSpPr>
        <p:spPr>
          <a:xfrm rot="18900000">
            <a:off x="7422261" y="2367870"/>
            <a:ext cx="1919152" cy="1919152"/>
          </a:xfrm>
          <a:custGeom>
            <a:avLst/>
            <a:gdLst>
              <a:gd name="connsiteX0" fmla="*/ 1919153 w 1919152"/>
              <a:gd name="connsiteY0" fmla="*/ 959576 h 1919152"/>
              <a:gd name="connsiteX1" fmla="*/ 959576 w 1919152"/>
              <a:gd name="connsiteY1" fmla="*/ 1919152 h 1919152"/>
              <a:gd name="connsiteX2" fmla="*/ 0 w 1919152"/>
              <a:gd name="connsiteY2" fmla="*/ 959576 h 1919152"/>
              <a:gd name="connsiteX3" fmla="*/ 959576 w 1919152"/>
              <a:gd name="connsiteY3" fmla="*/ 0 h 1919152"/>
              <a:gd name="connsiteX4" fmla="*/ 1919153 w 1919152"/>
              <a:gd name="connsiteY4" fmla="*/ 959576 h 191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152" h="1919152">
                <a:moveTo>
                  <a:pt x="1919153" y="959576"/>
                </a:moveTo>
                <a:cubicBezTo>
                  <a:pt x="1919153" y="1489536"/>
                  <a:pt x="1489536" y="1919152"/>
                  <a:pt x="959576" y="1919152"/>
                </a:cubicBezTo>
                <a:cubicBezTo>
                  <a:pt x="429617" y="1919152"/>
                  <a:pt x="0" y="1489536"/>
                  <a:pt x="0" y="959576"/>
                </a:cubicBezTo>
                <a:cubicBezTo>
                  <a:pt x="0" y="429617"/>
                  <a:pt x="429617" y="0"/>
                  <a:pt x="959576" y="0"/>
                </a:cubicBezTo>
                <a:cubicBezTo>
                  <a:pt x="1489536" y="0"/>
                  <a:pt x="1919153" y="429617"/>
                  <a:pt x="1919153" y="959576"/>
                </a:cubicBezTo>
                <a:close/>
              </a:path>
            </a:pathLst>
          </a:custGeom>
          <a:solidFill>
            <a:srgbClr val="737373"/>
          </a:solidFill>
          <a:ln w="1079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8C224F9-80FB-4F92-AE81-A59597F2A50E}"/>
              </a:ext>
            </a:extLst>
          </p:cNvPr>
          <p:cNvSpPr/>
          <p:nvPr/>
        </p:nvSpPr>
        <p:spPr>
          <a:xfrm>
            <a:off x="7713814" y="2367859"/>
            <a:ext cx="1627601" cy="1627602"/>
          </a:xfrm>
          <a:custGeom>
            <a:avLst/>
            <a:gdLst>
              <a:gd name="connsiteX0" fmla="*/ 1356797 w 1627601"/>
              <a:gd name="connsiteY0" fmla="*/ 1627602 h 1627602"/>
              <a:gd name="connsiteX1" fmla="*/ 1336177 w 1627601"/>
              <a:gd name="connsiteY1" fmla="*/ 270805 h 1627602"/>
              <a:gd name="connsiteX2" fmla="*/ 0 w 1627601"/>
              <a:gd name="connsiteY2" fmla="*/ 270805 h 1627602"/>
            </a:gdLst>
            <a:ahLst/>
            <a:cxnLst>
              <a:cxn ang="0">
                <a:pos x="connsiteX0" y="connsiteY0"/>
              </a:cxn>
              <a:cxn ang="0">
                <a:pos x="connsiteX1" y="connsiteY1"/>
              </a:cxn>
              <a:cxn ang="0">
                <a:pos x="connsiteX2" y="connsiteY2"/>
              </a:cxn>
            </a:cxnLst>
            <a:rect l="l" t="t" r="r" b="b"/>
            <a:pathLst>
              <a:path w="1627601" h="1627602">
                <a:moveTo>
                  <a:pt x="1356797" y="1627602"/>
                </a:moveTo>
                <a:cubicBezTo>
                  <a:pt x="1725775" y="1247238"/>
                  <a:pt x="1716541" y="639783"/>
                  <a:pt x="1336177" y="270805"/>
                </a:cubicBezTo>
                <a:cubicBezTo>
                  <a:pt x="963966" y="-90268"/>
                  <a:pt x="372211" y="-90268"/>
                  <a:pt x="0" y="270805"/>
                </a:cubicBezTo>
                <a:close/>
              </a:path>
            </a:pathLst>
          </a:custGeom>
          <a:solidFill>
            <a:srgbClr val="939393"/>
          </a:solidFill>
          <a:ln w="1079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33488E0-4E5B-4A47-B242-EF937E44B406}"/>
              </a:ext>
            </a:extLst>
          </p:cNvPr>
          <p:cNvSpPr/>
          <p:nvPr/>
        </p:nvSpPr>
        <p:spPr>
          <a:xfrm rot="18900000">
            <a:off x="7546988" y="2492596"/>
            <a:ext cx="1669700" cy="1669699"/>
          </a:xfrm>
          <a:custGeom>
            <a:avLst/>
            <a:gdLst>
              <a:gd name="connsiteX0" fmla="*/ 1669700 w 1669700"/>
              <a:gd name="connsiteY0" fmla="*/ 834850 h 1669699"/>
              <a:gd name="connsiteX1" fmla="*/ 834850 w 1669700"/>
              <a:gd name="connsiteY1" fmla="*/ 1669700 h 1669699"/>
              <a:gd name="connsiteX2" fmla="*/ 0 w 1669700"/>
              <a:gd name="connsiteY2" fmla="*/ 834850 h 1669699"/>
              <a:gd name="connsiteX3" fmla="*/ 834850 w 1669700"/>
              <a:gd name="connsiteY3" fmla="*/ 0 h 1669699"/>
              <a:gd name="connsiteX4" fmla="*/ 1669700 w 1669700"/>
              <a:gd name="connsiteY4" fmla="*/ 834850 h 1669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700" h="1669699">
                <a:moveTo>
                  <a:pt x="1669700" y="834850"/>
                </a:moveTo>
                <a:cubicBezTo>
                  <a:pt x="1669700" y="1295925"/>
                  <a:pt x="1295925" y="1669700"/>
                  <a:pt x="834850" y="1669700"/>
                </a:cubicBezTo>
                <a:cubicBezTo>
                  <a:pt x="373775" y="1669700"/>
                  <a:pt x="0" y="1295925"/>
                  <a:pt x="0" y="834850"/>
                </a:cubicBezTo>
                <a:cubicBezTo>
                  <a:pt x="0" y="373775"/>
                  <a:pt x="373775" y="0"/>
                  <a:pt x="834850" y="0"/>
                </a:cubicBezTo>
                <a:cubicBezTo>
                  <a:pt x="1295925" y="0"/>
                  <a:pt x="1669700" y="373775"/>
                  <a:pt x="1669700" y="834850"/>
                </a:cubicBezTo>
                <a:close/>
              </a:path>
            </a:pathLst>
          </a:custGeom>
          <a:solidFill>
            <a:srgbClr val="FFFFFF"/>
          </a:solidFill>
          <a:ln w="1079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16BFF470-B8AF-4400-9EDB-9FE0CA6F7875}"/>
              </a:ext>
            </a:extLst>
          </p:cNvPr>
          <p:cNvSpPr/>
          <p:nvPr/>
        </p:nvSpPr>
        <p:spPr>
          <a:xfrm>
            <a:off x="7638718" y="2584454"/>
            <a:ext cx="1486237" cy="735657"/>
          </a:xfrm>
          <a:custGeom>
            <a:avLst/>
            <a:gdLst>
              <a:gd name="connsiteX0" fmla="*/ 263693 w 1486237"/>
              <a:gd name="connsiteY0" fmla="*/ 735658 h 735657"/>
              <a:gd name="connsiteX1" fmla="*/ 750315 w 1486237"/>
              <a:gd name="connsiteY1" fmla="*/ 263439 h 735657"/>
              <a:gd name="connsiteX2" fmla="*/ 1222534 w 1486237"/>
              <a:gd name="connsiteY2" fmla="*/ 735658 h 735657"/>
              <a:gd name="connsiteX3" fmla="*/ 1486238 w 1486237"/>
              <a:gd name="connsiteY3" fmla="*/ 735658 h 735657"/>
              <a:gd name="connsiteX4" fmla="*/ 735620 w 1486237"/>
              <a:gd name="connsiteY4" fmla="*/ 39 h 735657"/>
              <a:gd name="connsiteX5" fmla="*/ 0 w 1486237"/>
              <a:gd name="connsiteY5" fmla="*/ 735658 h 73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6237" h="735657">
                <a:moveTo>
                  <a:pt x="263693" y="735658"/>
                </a:moveTo>
                <a:cubicBezTo>
                  <a:pt x="267672" y="470883"/>
                  <a:pt x="485540" y="259460"/>
                  <a:pt x="750315" y="263439"/>
                </a:cubicBezTo>
                <a:cubicBezTo>
                  <a:pt x="1009488" y="267331"/>
                  <a:pt x="1218641" y="476484"/>
                  <a:pt x="1222534" y="735658"/>
                </a:cubicBezTo>
                <a:lnTo>
                  <a:pt x="1486238" y="735658"/>
                </a:lnTo>
                <a:cubicBezTo>
                  <a:pt x="1482096" y="325245"/>
                  <a:pt x="1146033" y="-4104"/>
                  <a:pt x="735620" y="39"/>
                </a:cubicBezTo>
                <a:cubicBezTo>
                  <a:pt x="331046" y="4122"/>
                  <a:pt x="4087" y="331095"/>
                  <a:pt x="0" y="735658"/>
                </a:cubicBezTo>
                <a:close/>
              </a:path>
            </a:pathLst>
          </a:custGeom>
          <a:solidFill>
            <a:srgbClr val="E6E6E6"/>
          </a:solidFill>
          <a:ln w="1079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27BD327-5F7B-4A9C-8827-C9E8900F27D7}"/>
              </a:ext>
            </a:extLst>
          </p:cNvPr>
          <p:cNvSpPr/>
          <p:nvPr/>
        </p:nvSpPr>
        <p:spPr>
          <a:xfrm>
            <a:off x="7638718" y="2861452"/>
            <a:ext cx="370080" cy="458659"/>
          </a:xfrm>
          <a:custGeom>
            <a:avLst/>
            <a:gdLst>
              <a:gd name="connsiteX0" fmla="*/ 164972 w 370080"/>
              <a:gd name="connsiteY0" fmla="*/ 0 h 458659"/>
              <a:gd name="connsiteX1" fmla="*/ 0 w 370080"/>
              <a:gd name="connsiteY1" fmla="*/ 458660 h 458659"/>
              <a:gd name="connsiteX2" fmla="*/ 263693 w 370080"/>
              <a:gd name="connsiteY2" fmla="*/ 458660 h 458659"/>
              <a:gd name="connsiteX3" fmla="*/ 370081 w 370080"/>
              <a:gd name="connsiteY3" fmla="*/ 165329 h 458659"/>
            </a:gdLst>
            <a:ahLst/>
            <a:cxnLst>
              <a:cxn ang="0">
                <a:pos x="connsiteX0" y="connsiteY0"/>
              </a:cxn>
              <a:cxn ang="0">
                <a:pos x="connsiteX1" y="connsiteY1"/>
              </a:cxn>
              <a:cxn ang="0">
                <a:pos x="connsiteX2" y="connsiteY2"/>
              </a:cxn>
              <a:cxn ang="0">
                <a:pos x="connsiteX3" y="connsiteY3"/>
              </a:cxn>
            </a:cxnLst>
            <a:rect l="l" t="t" r="r" b="b"/>
            <a:pathLst>
              <a:path w="370080" h="458659">
                <a:moveTo>
                  <a:pt x="164972" y="0"/>
                </a:moveTo>
                <a:cubicBezTo>
                  <a:pt x="59698" y="129830"/>
                  <a:pt x="1546" y="291515"/>
                  <a:pt x="0" y="458660"/>
                </a:cubicBezTo>
                <a:lnTo>
                  <a:pt x="263693" y="458660"/>
                </a:lnTo>
                <a:cubicBezTo>
                  <a:pt x="265272" y="351720"/>
                  <a:pt x="302738" y="248414"/>
                  <a:pt x="370081" y="165329"/>
                </a:cubicBezTo>
                <a:close/>
              </a:path>
            </a:pathLst>
          </a:custGeom>
          <a:solidFill>
            <a:srgbClr val="91A80A"/>
          </a:solidFill>
          <a:ln w="1079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1AEC82-7918-4BD0-B539-A942318EECE1}"/>
              </a:ext>
            </a:extLst>
          </p:cNvPr>
          <p:cNvSpPr/>
          <p:nvPr/>
        </p:nvSpPr>
        <p:spPr>
          <a:xfrm>
            <a:off x="7739970" y="3069999"/>
            <a:ext cx="754278" cy="354191"/>
          </a:xfrm>
          <a:custGeom>
            <a:avLst/>
            <a:gdLst>
              <a:gd name="connsiteX0" fmla="*/ 9061 w 754278"/>
              <a:gd name="connsiteY0" fmla="*/ 0 h 354191"/>
              <a:gd name="connsiteX1" fmla="*/ 0 w 754278"/>
              <a:gd name="connsiteY1" fmla="*/ 24405 h 354191"/>
              <a:gd name="connsiteX2" fmla="*/ 537096 w 754278"/>
              <a:gd name="connsiteY2" fmla="*/ 252210 h 354191"/>
              <a:gd name="connsiteX3" fmla="*/ 652297 w 754278"/>
              <a:gd name="connsiteY3" fmla="*/ 353980 h 354191"/>
              <a:gd name="connsiteX4" fmla="*/ 754067 w 754278"/>
              <a:gd name="connsiteY4" fmla="*/ 238780 h 354191"/>
              <a:gd name="connsiteX5" fmla="*/ 638867 w 754278"/>
              <a:gd name="connsiteY5" fmla="*/ 137010 h 354191"/>
              <a:gd name="connsiteX6" fmla="*/ 566075 w 754278"/>
              <a:gd name="connsiteY6" fmla="*/ 171384 h 35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4278" h="354191">
                <a:moveTo>
                  <a:pt x="9061" y="0"/>
                </a:moveTo>
                <a:lnTo>
                  <a:pt x="0" y="24405"/>
                </a:lnTo>
                <a:lnTo>
                  <a:pt x="537096" y="252210"/>
                </a:lnTo>
                <a:cubicBezTo>
                  <a:pt x="540805" y="312124"/>
                  <a:pt x="592382" y="357689"/>
                  <a:pt x="652297" y="353980"/>
                </a:cubicBezTo>
                <a:cubicBezTo>
                  <a:pt x="712211" y="350272"/>
                  <a:pt x="757776" y="298694"/>
                  <a:pt x="754067" y="238780"/>
                </a:cubicBezTo>
                <a:cubicBezTo>
                  <a:pt x="750358" y="178866"/>
                  <a:pt x="698781" y="133301"/>
                  <a:pt x="638867" y="137010"/>
                </a:cubicBezTo>
                <a:cubicBezTo>
                  <a:pt x="611100" y="138729"/>
                  <a:pt x="585040" y="151034"/>
                  <a:pt x="566075" y="171384"/>
                </a:cubicBezTo>
                <a:close/>
              </a:path>
            </a:pathLst>
          </a:custGeom>
          <a:solidFill>
            <a:srgbClr val="000000"/>
          </a:solidFill>
          <a:ln w="1079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3B60C2B-7DEB-435E-BCD6-BC3CB7B4FFC6}"/>
              </a:ext>
            </a:extLst>
          </p:cNvPr>
          <p:cNvSpPr/>
          <p:nvPr/>
        </p:nvSpPr>
        <p:spPr>
          <a:xfrm>
            <a:off x="3297595" y="4440604"/>
            <a:ext cx="45298" cy="123164"/>
          </a:xfrm>
          <a:custGeom>
            <a:avLst/>
            <a:gdLst>
              <a:gd name="connsiteX0" fmla="*/ 45198 w 45298"/>
              <a:gd name="connsiteY0" fmla="*/ 77690 h 123164"/>
              <a:gd name="connsiteX1" fmla="*/ 36072 w 45298"/>
              <a:gd name="connsiteY1" fmla="*/ 111210 h 123164"/>
              <a:gd name="connsiteX2" fmla="*/ 0 w 45298"/>
              <a:gd name="connsiteY2" fmla="*/ 121136 h 123164"/>
              <a:gd name="connsiteX3" fmla="*/ 0 w 45298"/>
              <a:gd name="connsiteY3" fmla="*/ 107080 h 123164"/>
              <a:gd name="connsiteX4" fmla="*/ 11829 w 45298"/>
              <a:gd name="connsiteY4" fmla="*/ 110378 h 123164"/>
              <a:gd name="connsiteX5" fmla="*/ 31011 w 45298"/>
              <a:gd name="connsiteY5" fmla="*/ 77853 h 123164"/>
              <a:gd name="connsiteX6" fmla="*/ 31011 w 45298"/>
              <a:gd name="connsiteY6" fmla="*/ 0 h 123164"/>
              <a:gd name="connsiteX7" fmla="*/ 45198 w 45298"/>
              <a:gd name="connsiteY7" fmla="*/ 0 h 12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98" h="123164">
                <a:moveTo>
                  <a:pt x="45198" y="77690"/>
                </a:moveTo>
                <a:cubicBezTo>
                  <a:pt x="45922" y="89563"/>
                  <a:pt x="42715" y="101349"/>
                  <a:pt x="36072" y="111210"/>
                </a:cubicBezTo>
                <a:cubicBezTo>
                  <a:pt x="27456" y="121969"/>
                  <a:pt x="12905" y="125970"/>
                  <a:pt x="0" y="121136"/>
                </a:cubicBezTo>
                <a:lnTo>
                  <a:pt x="0" y="107080"/>
                </a:lnTo>
                <a:cubicBezTo>
                  <a:pt x="3493" y="109405"/>
                  <a:pt x="7636" y="110561"/>
                  <a:pt x="11829" y="110378"/>
                </a:cubicBezTo>
                <a:cubicBezTo>
                  <a:pt x="24618" y="110378"/>
                  <a:pt x="31011" y="99532"/>
                  <a:pt x="31011" y="77853"/>
                </a:cubicBezTo>
                <a:lnTo>
                  <a:pt x="31011" y="0"/>
                </a:lnTo>
                <a:lnTo>
                  <a:pt x="45198" y="0"/>
                </a:lnTo>
                <a:close/>
              </a:path>
            </a:pathLst>
          </a:custGeom>
          <a:solidFill>
            <a:srgbClr val="000000"/>
          </a:solidFill>
          <a:ln w="1079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5FE675E-3446-4448-BB1D-DB77D3A07F96}"/>
              </a:ext>
            </a:extLst>
          </p:cNvPr>
          <p:cNvSpPr/>
          <p:nvPr/>
        </p:nvSpPr>
        <p:spPr>
          <a:xfrm>
            <a:off x="3365240" y="4473131"/>
            <a:ext cx="68380" cy="90615"/>
          </a:xfrm>
          <a:custGeom>
            <a:avLst/>
            <a:gdLst>
              <a:gd name="connsiteX0" fmla="*/ 68359 w 68380"/>
              <a:gd name="connsiteY0" fmla="*/ 88545 h 90615"/>
              <a:gd name="connsiteX1" fmla="*/ 54508 w 68380"/>
              <a:gd name="connsiteY1" fmla="*/ 88545 h 90615"/>
              <a:gd name="connsiteX2" fmla="*/ 54508 w 68380"/>
              <a:gd name="connsiteY2" fmla="*/ 75029 h 90615"/>
              <a:gd name="connsiteX3" fmla="*/ 54173 w 68380"/>
              <a:gd name="connsiteY3" fmla="*/ 75029 h 90615"/>
              <a:gd name="connsiteX4" fmla="*/ 27562 w 68380"/>
              <a:gd name="connsiteY4" fmla="*/ 90567 h 90615"/>
              <a:gd name="connsiteX5" fmla="*/ 7331 w 68380"/>
              <a:gd name="connsiteY5" fmla="*/ 83723 h 90615"/>
              <a:gd name="connsiteX6" fmla="*/ 22 w 68380"/>
              <a:gd name="connsiteY6" fmla="*/ 65568 h 90615"/>
              <a:gd name="connsiteX7" fmla="*/ 28579 w 68380"/>
              <a:gd name="connsiteY7" fmla="*/ 37346 h 90615"/>
              <a:gd name="connsiteX8" fmla="*/ 54530 w 68380"/>
              <a:gd name="connsiteY8" fmla="*/ 33713 h 90615"/>
              <a:gd name="connsiteX9" fmla="*/ 36710 w 68380"/>
              <a:gd name="connsiteY9" fmla="*/ 11666 h 90615"/>
              <a:gd name="connsiteX10" fmla="*/ 8488 w 68380"/>
              <a:gd name="connsiteY10" fmla="*/ 22316 h 90615"/>
              <a:gd name="connsiteX11" fmla="*/ 8488 w 68380"/>
              <a:gd name="connsiteY11" fmla="*/ 8119 h 90615"/>
              <a:gd name="connsiteX12" fmla="*/ 37889 w 68380"/>
              <a:gd name="connsiteY12" fmla="*/ 9 h 90615"/>
              <a:gd name="connsiteX13" fmla="*/ 68381 w 68380"/>
              <a:gd name="connsiteY13" fmla="*/ 32286 h 90615"/>
              <a:gd name="connsiteX14" fmla="*/ 54508 w 68380"/>
              <a:gd name="connsiteY14" fmla="*/ 44785 h 90615"/>
              <a:gd name="connsiteX15" fmla="*/ 33650 w 68380"/>
              <a:gd name="connsiteY15" fmla="*/ 47651 h 90615"/>
              <a:gd name="connsiteX16" fmla="*/ 19118 w 68380"/>
              <a:gd name="connsiteY16" fmla="*/ 52430 h 90615"/>
              <a:gd name="connsiteX17" fmla="*/ 14219 w 68380"/>
              <a:gd name="connsiteY17" fmla="*/ 64551 h 90615"/>
              <a:gd name="connsiteX18" fmla="*/ 18739 w 68380"/>
              <a:gd name="connsiteY18" fmla="*/ 74899 h 90615"/>
              <a:gd name="connsiteX19" fmla="*/ 30774 w 68380"/>
              <a:gd name="connsiteY19" fmla="*/ 78911 h 90615"/>
              <a:gd name="connsiteX20" fmla="*/ 47793 w 68380"/>
              <a:gd name="connsiteY20" fmla="*/ 71688 h 90615"/>
              <a:gd name="connsiteX21" fmla="*/ 54508 w 68380"/>
              <a:gd name="connsiteY21" fmla="*/ 53403 h 9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380" h="90615">
                <a:moveTo>
                  <a:pt x="68359" y="88545"/>
                </a:moveTo>
                <a:lnTo>
                  <a:pt x="54508" y="88545"/>
                </a:lnTo>
                <a:lnTo>
                  <a:pt x="54508" y="75029"/>
                </a:lnTo>
                <a:lnTo>
                  <a:pt x="54173" y="75029"/>
                </a:lnTo>
                <a:cubicBezTo>
                  <a:pt x="49012" y="84880"/>
                  <a:pt x="38677" y="90913"/>
                  <a:pt x="27562" y="90567"/>
                </a:cubicBezTo>
                <a:cubicBezTo>
                  <a:pt x="20185" y="91000"/>
                  <a:pt x="12928" y="88545"/>
                  <a:pt x="7331" y="83723"/>
                </a:cubicBezTo>
                <a:cubicBezTo>
                  <a:pt x="2392" y="79008"/>
                  <a:pt x="-272" y="72391"/>
                  <a:pt x="22" y="65568"/>
                </a:cubicBezTo>
                <a:cubicBezTo>
                  <a:pt x="22" y="49403"/>
                  <a:pt x="9541" y="39995"/>
                  <a:pt x="28579" y="37346"/>
                </a:cubicBezTo>
                <a:lnTo>
                  <a:pt x="54530" y="33713"/>
                </a:lnTo>
                <a:cubicBezTo>
                  <a:pt x="54530" y="19018"/>
                  <a:pt x="48590" y="11677"/>
                  <a:pt x="36710" y="11666"/>
                </a:cubicBezTo>
                <a:cubicBezTo>
                  <a:pt x="26319" y="11655"/>
                  <a:pt x="16281" y="15439"/>
                  <a:pt x="8488" y="22316"/>
                </a:cubicBezTo>
                <a:lnTo>
                  <a:pt x="8488" y="8119"/>
                </a:lnTo>
                <a:cubicBezTo>
                  <a:pt x="17298" y="2626"/>
                  <a:pt x="27510" y="-185"/>
                  <a:pt x="37889" y="9"/>
                </a:cubicBezTo>
                <a:cubicBezTo>
                  <a:pt x="58217" y="9"/>
                  <a:pt x="68381" y="10768"/>
                  <a:pt x="68381" y="32286"/>
                </a:cubicBezTo>
                <a:close/>
                <a:moveTo>
                  <a:pt x="54508" y="44785"/>
                </a:moveTo>
                <a:lnTo>
                  <a:pt x="33650" y="47651"/>
                </a:lnTo>
                <a:cubicBezTo>
                  <a:pt x="28505" y="48116"/>
                  <a:pt x="23535" y="49749"/>
                  <a:pt x="19118" y="52430"/>
                </a:cubicBezTo>
                <a:cubicBezTo>
                  <a:pt x="15549" y="55393"/>
                  <a:pt x="13709" y="59945"/>
                  <a:pt x="14219" y="64551"/>
                </a:cubicBezTo>
                <a:cubicBezTo>
                  <a:pt x="14097" y="68509"/>
                  <a:pt x="15757" y="72304"/>
                  <a:pt x="18739" y="74899"/>
                </a:cubicBezTo>
                <a:cubicBezTo>
                  <a:pt x="22103" y="77700"/>
                  <a:pt x="26400" y="79138"/>
                  <a:pt x="30774" y="78911"/>
                </a:cubicBezTo>
                <a:cubicBezTo>
                  <a:pt x="37227" y="79084"/>
                  <a:pt x="43438" y="76456"/>
                  <a:pt x="47793" y="71688"/>
                </a:cubicBezTo>
                <a:cubicBezTo>
                  <a:pt x="52335" y="66703"/>
                  <a:pt x="54745" y="60140"/>
                  <a:pt x="54508" y="53403"/>
                </a:cubicBezTo>
                <a:close/>
              </a:path>
            </a:pathLst>
          </a:custGeom>
          <a:solidFill>
            <a:srgbClr val="000000"/>
          </a:solidFill>
          <a:ln w="1079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66AFE79-F58B-49B2-920C-E6FFFD20AF69}"/>
              </a:ext>
            </a:extLst>
          </p:cNvPr>
          <p:cNvSpPr/>
          <p:nvPr/>
        </p:nvSpPr>
        <p:spPr>
          <a:xfrm>
            <a:off x="3446866" y="4475173"/>
            <a:ext cx="80847" cy="86502"/>
          </a:xfrm>
          <a:custGeom>
            <a:avLst/>
            <a:gdLst>
              <a:gd name="connsiteX0" fmla="*/ 80848 w 80847"/>
              <a:gd name="connsiteY0" fmla="*/ 0 h 86502"/>
              <a:gd name="connsiteX1" fmla="*/ 46376 w 80847"/>
              <a:gd name="connsiteY1" fmla="*/ 86503 h 86502"/>
              <a:gd name="connsiteX2" fmla="*/ 32774 w 80847"/>
              <a:gd name="connsiteY2" fmla="*/ 86503 h 86502"/>
              <a:gd name="connsiteX3" fmla="*/ 0 w 80847"/>
              <a:gd name="connsiteY3" fmla="*/ 0 h 86502"/>
              <a:gd name="connsiteX4" fmla="*/ 15203 w 80847"/>
              <a:gd name="connsiteY4" fmla="*/ 0 h 86502"/>
              <a:gd name="connsiteX5" fmla="*/ 37175 w 80847"/>
              <a:gd name="connsiteY5" fmla="*/ 62844 h 86502"/>
              <a:gd name="connsiteX6" fmla="*/ 40213 w 80847"/>
              <a:gd name="connsiteY6" fmla="*/ 74922 h 86502"/>
              <a:gd name="connsiteX7" fmla="*/ 40548 w 80847"/>
              <a:gd name="connsiteY7" fmla="*/ 74922 h 86502"/>
              <a:gd name="connsiteX8" fmla="*/ 43251 w 80847"/>
              <a:gd name="connsiteY8" fmla="*/ 63180 h 86502"/>
              <a:gd name="connsiteX9" fmla="*/ 66229 w 80847"/>
              <a:gd name="connsiteY9" fmla="*/ 0 h 8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47" h="86502">
                <a:moveTo>
                  <a:pt x="80848" y="0"/>
                </a:moveTo>
                <a:lnTo>
                  <a:pt x="46376" y="86503"/>
                </a:lnTo>
                <a:lnTo>
                  <a:pt x="32774" y="86503"/>
                </a:lnTo>
                <a:lnTo>
                  <a:pt x="0" y="0"/>
                </a:lnTo>
                <a:lnTo>
                  <a:pt x="15203" y="0"/>
                </a:lnTo>
                <a:lnTo>
                  <a:pt x="37175" y="62844"/>
                </a:lnTo>
                <a:cubicBezTo>
                  <a:pt x="38631" y="66748"/>
                  <a:pt x="39651" y="70792"/>
                  <a:pt x="40213" y="74922"/>
                </a:cubicBezTo>
                <a:lnTo>
                  <a:pt x="40548" y="74922"/>
                </a:lnTo>
                <a:cubicBezTo>
                  <a:pt x="41038" y="70922"/>
                  <a:pt x="41944" y="66986"/>
                  <a:pt x="43251" y="63180"/>
                </a:cubicBezTo>
                <a:lnTo>
                  <a:pt x="66229" y="0"/>
                </a:lnTo>
                <a:close/>
              </a:path>
            </a:pathLst>
          </a:custGeom>
          <a:solidFill>
            <a:srgbClr val="000000"/>
          </a:solidFill>
          <a:ln w="1079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B26EAC2-5C1E-49EB-8A02-4C3DD98D73D1}"/>
              </a:ext>
            </a:extLst>
          </p:cNvPr>
          <p:cNvSpPr/>
          <p:nvPr/>
        </p:nvSpPr>
        <p:spPr>
          <a:xfrm>
            <a:off x="3536158" y="4473130"/>
            <a:ext cx="68370" cy="90616"/>
          </a:xfrm>
          <a:custGeom>
            <a:avLst/>
            <a:gdLst>
              <a:gd name="connsiteX0" fmla="*/ 68338 w 68370"/>
              <a:gd name="connsiteY0" fmla="*/ 88546 h 90616"/>
              <a:gd name="connsiteX1" fmla="*/ 54487 w 68370"/>
              <a:gd name="connsiteY1" fmla="*/ 88546 h 90616"/>
              <a:gd name="connsiteX2" fmla="*/ 54487 w 68370"/>
              <a:gd name="connsiteY2" fmla="*/ 75030 h 90616"/>
              <a:gd name="connsiteX3" fmla="*/ 54173 w 68370"/>
              <a:gd name="connsiteY3" fmla="*/ 75030 h 90616"/>
              <a:gd name="connsiteX4" fmla="*/ 27563 w 68370"/>
              <a:gd name="connsiteY4" fmla="*/ 90568 h 90616"/>
              <a:gd name="connsiteX5" fmla="*/ 7332 w 68370"/>
              <a:gd name="connsiteY5" fmla="*/ 83724 h 90616"/>
              <a:gd name="connsiteX6" fmla="*/ 23 w 68370"/>
              <a:gd name="connsiteY6" fmla="*/ 65569 h 90616"/>
              <a:gd name="connsiteX7" fmla="*/ 28569 w 68370"/>
              <a:gd name="connsiteY7" fmla="*/ 37347 h 90616"/>
              <a:gd name="connsiteX8" fmla="*/ 54519 w 68370"/>
              <a:gd name="connsiteY8" fmla="*/ 33714 h 90616"/>
              <a:gd name="connsiteX9" fmla="*/ 36689 w 68370"/>
              <a:gd name="connsiteY9" fmla="*/ 11667 h 90616"/>
              <a:gd name="connsiteX10" fmla="*/ 8478 w 68370"/>
              <a:gd name="connsiteY10" fmla="*/ 22317 h 90616"/>
              <a:gd name="connsiteX11" fmla="*/ 8478 w 68370"/>
              <a:gd name="connsiteY11" fmla="*/ 8120 h 90616"/>
              <a:gd name="connsiteX12" fmla="*/ 37878 w 68370"/>
              <a:gd name="connsiteY12" fmla="*/ 10 h 90616"/>
              <a:gd name="connsiteX13" fmla="*/ 68371 w 68370"/>
              <a:gd name="connsiteY13" fmla="*/ 32287 h 90616"/>
              <a:gd name="connsiteX14" fmla="*/ 54487 w 68370"/>
              <a:gd name="connsiteY14" fmla="*/ 44786 h 90616"/>
              <a:gd name="connsiteX15" fmla="*/ 33618 w 68370"/>
              <a:gd name="connsiteY15" fmla="*/ 47652 h 90616"/>
              <a:gd name="connsiteX16" fmla="*/ 19086 w 68370"/>
              <a:gd name="connsiteY16" fmla="*/ 52431 h 90616"/>
              <a:gd name="connsiteX17" fmla="*/ 14187 w 68370"/>
              <a:gd name="connsiteY17" fmla="*/ 64552 h 90616"/>
              <a:gd name="connsiteX18" fmla="*/ 18707 w 68370"/>
              <a:gd name="connsiteY18" fmla="*/ 74900 h 90616"/>
              <a:gd name="connsiteX19" fmla="*/ 30753 w 68370"/>
              <a:gd name="connsiteY19" fmla="*/ 78912 h 90616"/>
              <a:gd name="connsiteX20" fmla="*/ 47772 w 68370"/>
              <a:gd name="connsiteY20" fmla="*/ 71689 h 90616"/>
              <a:gd name="connsiteX21" fmla="*/ 54487 w 68370"/>
              <a:gd name="connsiteY21" fmla="*/ 53404 h 90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370" h="90616">
                <a:moveTo>
                  <a:pt x="68338" y="88546"/>
                </a:moveTo>
                <a:lnTo>
                  <a:pt x="54487" y="88546"/>
                </a:lnTo>
                <a:lnTo>
                  <a:pt x="54487" y="75030"/>
                </a:lnTo>
                <a:lnTo>
                  <a:pt x="54173" y="75030"/>
                </a:lnTo>
                <a:cubicBezTo>
                  <a:pt x="49012" y="84881"/>
                  <a:pt x="38677" y="90914"/>
                  <a:pt x="27563" y="90568"/>
                </a:cubicBezTo>
                <a:cubicBezTo>
                  <a:pt x="20185" y="91001"/>
                  <a:pt x="12929" y="88546"/>
                  <a:pt x="7332" y="83724"/>
                </a:cubicBezTo>
                <a:cubicBezTo>
                  <a:pt x="2390" y="79009"/>
                  <a:pt x="-276" y="72392"/>
                  <a:pt x="23" y="65569"/>
                </a:cubicBezTo>
                <a:cubicBezTo>
                  <a:pt x="23" y="49404"/>
                  <a:pt x="9538" y="39996"/>
                  <a:pt x="28569" y="37347"/>
                </a:cubicBezTo>
                <a:lnTo>
                  <a:pt x="54519" y="33714"/>
                </a:lnTo>
                <a:cubicBezTo>
                  <a:pt x="54519" y="19019"/>
                  <a:pt x="48576" y="11678"/>
                  <a:pt x="36689" y="11667"/>
                </a:cubicBezTo>
                <a:cubicBezTo>
                  <a:pt x="26300" y="11656"/>
                  <a:pt x="16267" y="15440"/>
                  <a:pt x="8478" y="22317"/>
                </a:cubicBezTo>
                <a:lnTo>
                  <a:pt x="8478" y="8120"/>
                </a:lnTo>
                <a:cubicBezTo>
                  <a:pt x="17285" y="2627"/>
                  <a:pt x="27499" y="-195"/>
                  <a:pt x="37878" y="10"/>
                </a:cubicBezTo>
                <a:cubicBezTo>
                  <a:pt x="58207" y="10"/>
                  <a:pt x="68371" y="10769"/>
                  <a:pt x="68371" y="32287"/>
                </a:cubicBezTo>
                <a:close/>
                <a:moveTo>
                  <a:pt x="54487" y="44786"/>
                </a:moveTo>
                <a:lnTo>
                  <a:pt x="33618" y="47652"/>
                </a:lnTo>
                <a:cubicBezTo>
                  <a:pt x="28473" y="48117"/>
                  <a:pt x="23503" y="49750"/>
                  <a:pt x="19086" y="52431"/>
                </a:cubicBezTo>
                <a:cubicBezTo>
                  <a:pt x="15521" y="55394"/>
                  <a:pt x="13680" y="59946"/>
                  <a:pt x="14187" y="64552"/>
                </a:cubicBezTo>
                <a:cubicBezTo>
                  <a:pt x="14070" y="68499"/>
                  <a:pt x="15728" y="72305"/>
                  <a:pt x="18707" y="74900"/>
                </a:cubicBezTo>
                <a:cubicBezTo>
                  <a:pt x="22076" y="77701"/>
                  <a:pt x="26377" y="79139"/>
                  <a:pt x="30753" y="78912"/>
                </a:cubicBezTo>
                <a:cubicBezTo>
                  <a:pt x="37205" y="79085"/>
                  <a:pt x="43415" y="76447"/>
                  <a:pt x="47772" y="71689"/>
                </a:cubicBezTo>
                <a:cubicBezTo>
                  <a:pt x="52314" y="66704"/>
                  <a:pt x="54724" y="60141"/>
                  <a:pt x="54487" y="53404"/>
                </a:cubicBezTo>
                <a:close/>
              </a:path>
            </a:pathLst>
          </a:custGeom>
          <a:solidFill>
            <a:srgbClr val="000000"/>
          </a:solidFill>
          <a:ln w="1079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BDCA644-0643-4E93-B624-0BF9C7123451}"/>
              </a:ext>
            </a:extLst>
          </p:cNvPr>
          <p:cNvSpPr/>
          <p:nvPr/>
        </p:nvSpPr>
        <p:spPr>
          <a:xfrm>
            <a:off x="3674185" y="4438426"/>
            <a:ext cx="73455" cy="125293"/>
          </a:xfrm>
          <a:custGeom>
            <a:avLst/>
            <a:gdLst>
              <a:gd name="connsiteX0" fmla="*/ 0 w 73455"/>
              <a:gd name="connsiteY0" fmla="*/ 118351 h 125293"/>
              <a:gd name="connsiteX1" fmla="*/ 0 w 73455"/>
              <a:gd name="connsiteY1" fmla="*/ 101624 h 125293"/>
              <a:gd name="connsiteX2" fmla="*/ 6888 w 73455"/>
              <a:gd name="connsiteY2" fmla="*/ 106187 h 125293"/>
              <a:gd name="connsiteX3" fmla="*/ 15333 w 73455"/>
              <a:gd name="connsiteY3" fmla="*/ 109604 h 125293"/>
              <a:gd name="connsiteX4" fmla="*/ 24253 w 73455"/>
              <a:gd name="connsiteY4" fmla="*/ 111766 h 125293"/>
              <a:gd name="connsiteX5" fmla="*/ 32525 w 73455"/>
              <a:gd name="connsiteY5" fmla="*/ 112534 h 125293"/>
              <a:gd name="connsiteX6" fmla="*/ 52085 w 73455"/>
              <a:gd name="connsiteY6" fmla="*/ 107668 h 125293"/>
              <a:gd name="connsiteX7" fmla="*/ 56411 w 73455"/>
              <a:gd name="connsiteY7" fmla="*/ 85156 h 125293"/>
              <a:gd name="connsiteX8" fmla="*/ 50464 w 73455"/>
              <a:gd name="connsiteY8" fmla="*/ 78527 h 125293"/>
              <a:gd name="connsiteX9" fmla="*/ 41467 w 73455"/>
              <a:gd name="connsiteY9" fmla="*/ 72786 h 125293"/>
              <a:gd name="connsiteX10" fmla="*/ 30265 w 73455"/>
              <a:gd name="connsiteY10" fmla="*/ 67001 h 125293"/>
              <a:gd name="connsiteX11" fmla="*/ 18447 w 73455"/>
              <a:gd name="connsiteY11" fmla="*/ 60513 h 125293"/>
              <a:gd name="connsiteX12" fmla="*/ 8899 w 73455"/>
              <a:gd name="connsiteY12" fmla="*/ 53247 h 125293"/>
              <a:gd name="connsiteX13" fmla="*/ 2519 w 73455"/>
              <a:gd name="connsiteY13" fmla="*/ 44251 h 125293"/>
              <a:gd name="connsiteX14" fmla="*/ 3828 w 73455"/>
              <a:gd name="connsiteY14" fmla="*/ 18062 h 125293"/>
              <a:gd name="connsiteX15" fmla="*/ 13375 w 73455"/>
              <a:gd name="connsiteY15" fmla="*/ 7974 h 125293"/>
              <a:gd name="connsiteX16" fmla="*/ 26848 w 73455"/>
              <a:gd name="connsiteY16" fmla="*/ 2059 h 125293"/>
              <a:gd name="connsiteX17" fmla="*/ 42267 w 73455"/>
              <a:gd name="connsiteY17" fmla="*/ 112 h 125293"/>
              <a:gd name="connsiteX18" fmla="*/ 68370 w 73455"/>
              <a:gd name="connsiteY18" fmla="*/ 4438 h 125293"/>
              <a:gd name="connsiteX19" fmla="*/ 68370 w 73455"/>
              <a:gd name="connsiteY19" fmla="*/ 20397 h 125293"/>
              <a:gd name="connsiteX20" fmla="*/ 40829 w 73455"/>
              <a:gd name="connsiteY20" fmla="*/ 12969 h 125293"/>
              <a:gd name="connsiteX21" fmla="*/ 31541 w 73455"/>
              <a:gd name="connsiteY21" fmla="*/ 13931 h 125293"/>
              <a:gd name="connsiteX22" fmla="*/ 23258 w 73455"/>
              <a:gd name="connsiteY22" fmla="*/ 17100 h 125293"/>
              <a:gd name="connsiteX23" fmla="*/ 17344 w 73455"/>
              <a:gd name="connsiteY23" fmla="*/ 22765 h 125293"/>
              <a:gd name="connsiteX24" fmla="*/ 15062 w 73455"/>
              <a:gd name="connsiteY24" fmla="*/ 31210 h 125293"/>
              <a:gd name="connsiteX25" fmla="*/ 16792 w 73455"/>
              <a:gd name="connsiteY25" fmla="*/ 39234 h 125293"/>
              <a:gd name="connsiteX26" fmla="*/ 21907 w 73455"/>
              <a:gd name="connsiteY26" fmla="*/ 45407 h 125293"/>
              <a:gd name="connsiteX27" fmla="*/ 30146 w 73455"/>
              <a:gd name="connsiteY27" fmla="*/ 50814 h 125293"/>
              <a:gd name="connsiteX28" fmla="*/ 41338 w 73455"/>
              <a:gd name="connsiteY28" fmla="*/ 56556 h 125293"/>
              <a:gd name="connsiteX29" fmla="*/ 53664 w 73455"/>
              <a:gd name="connsiteY29" fmla="*/ 63314 h 125293"/>
              <a:gd name="connsiteX30" fmla="*/ 63893 w 73455"/>
              <a:gd name="connsiteY30" fmla="*/ 71164 h 125293"/>
              <a:gd name="connsiteX31" fmla="*/ 70857 w 73455"/>
              <a:gd name="connsiteY31" fmla="*/ 80712 h 125293"/>
              <a:gd name="connsiteX32" fmla="*/ 73441 w 73455"/>
              <a:gd name="connsiteY32" fmla="*/ 92714 h 125293"/>
              <a:gd name="connsiteX33" fmla="*/ 69927 w 73455"/>
              <a:gd name="connsiteY33" fmla="*/ 107852 h 125293"/>
              <a:gd name="connsiteX34" fmla="*/ 60465 w 73455"/>
              <a:gd name="connsiteY34" fmla="*/ 117951 h 125293"/>
              <a:gd name="connsiteX35" fmla="*/ 46744 w 73455"/>
              <a:gd name="connsiteY35" fmla="*/ 123563 h 125293"/>
              <a:gd name="connsiteX36" fmla="*/ 30352 w 73455"/>
              <a:gd name="connsiteY36" fmla="*/ 125293 h 125293"/>
              <a:gd name="connsiteX37" fmla="*/ 23258 w 73455"/>
              <a:gd name="connsiteY37" fmla="*/ 124828 h 125293"/>
              <a:gd name="connsiteX38" fmla="*/ 14608 w 73455"/>
              <a:gd name="connsiteY38" fmla="*/ 123476 h 125293"/>
              <a:gd name="connsiteX39" fmla="*/ 6293 w 73455"/>
              <a:gd name="connsiteY39" fmla="*/ 121314 h 125293"/>
              <a:gd name="connsiteX40" fmla="*/ 0 w 73455"/>
              <a:gd name="connsiteY40" fmla="*/ 118351 h 12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3455" h="125293">
                <a:moveTo>
                  <a:pt x="0" y="118351"/>
                </a:moveTo>
                <a:lnTo>
                  <a:pt x="0" y="101624"/>
                </a:lnTo>
                <a:cubicBezTo>
                  <a:pt x="2093" y="103429"/>
                  <a:pt x="4408" y="104965"/>
                  <a:pt x="6888" y="106187"/>
                </a:cubicBezTo>
                <a:cubicBezTo>
                  <a:pt x="9605" y="107549"/>
                  <a:pt x="12429" y="108695"/>
                  <a:pt x="15333" y="109604"/>
                </a:cubicBezTo>
                <a:cubicBezTo>
                  <a:pt x="18253" y="110523"/>
                  <a:pt x="21234" y="111247"/>
                  <a:pt x="24253" y="111766"/>
                </a:cubicBezTo>
                <a:cubicBezTo>
                  <a:pt x="26985" y="112253"/>
                  <a:pt x="29746" y="112512"/>
                  <a:pt x="32525" y="112534"/>
                </a:cubicBezTo>
                <a:cubicBezTo>
                  <a:pt x="39391" y="113031"/>
                  <a:pt x="46247" y="111323"/>
                  <a:pt x="52085" y="107668"/>
                </a:cubicBezTo>
                <a:cubicBezTo>
                  <a:pt x="58670" y="102132"/>
                  <a:pt x="60465" y="92735"/>
                  <a:pt x="56411" y="85156"/>
                </a:cubicBezTo>
                <a:cubicBezTo>
                  <a:pt x="54854" y="82604"/>
                  <a:pt x="52842" y="80355"/>
                  <a:pt x="50464" y="78527"/>
                </a:cubicBezTo>
                <a:cubicBezTo>
                  <a:pt x="47641" y="76343"/>
                  <a:pt x="44635" y="74429"/>
                  <a:pt x="41467" y="72786"/>
                </a:cubicBezTo>
                <a:cubicBezTo>
                  <a:pt x="37996" y="70958"/>
                  <a:pt x="34266" y="69034"/>
                  <a:pt x="30265" y="67001"/>
                </a:cubicBezTo>
                <a:cubicBezTo>
                  <a:pt x="26048" y="64838"/>
                  <a:pt x="22109" y="62676"/>
                  <a:pt x="18447" y="60513"/>
                </a:cubicBezTo>
                <a:cubicBezTo>
                  <a:pt x="14989" y="58480"/>
                  <a:pt x="11784" y="56037"/>
                  <a:pt x="8899" y="53247"/>
                </a:cubicBezTo>
                <a:cubicBezTo>
                  <a:pt x="6237" y="50663"/>
                  <a:pt x="4074" y="47613"/>
                  <a:pt x="2519" y="44251"/>
                </a:cubicBezTo>
                <a:cubicBezTo>
                  <a:pt x="-987" y="35762"/>
                  <a:pt x="-507" y="26161"/>
                  <a:pt x="3828" y="18062"/>
                </a:cubicBezTo>
                <a:cubicBezTo>
                  <a:pt x="6216" y="14029"/>
                  <a:pt x="9478" y="10580"/>
                  <a:pt x="13375" y="7974"/>
                </a:cubicBezTo>
                <a:cubicBezTo>
                  <a:pt x="17495" y="5249"/>
                  <a:pt x="22053" y="3248"/>
                  <a:pt x="26848" y="2059"/>
                </a:cubicBezTo>
                <a:cubicBezTo>
                  <a:pt x="31887" y="761"/>
                  <a:pt x="37066" y="112"/>
                  <a:pt x="42267" y="112"/>
                </a:cubicBezTo>
                <a:cubicBezTo>
                  <a:pt x="51188" y="-439"/>
                  <a:pt x="60109" y="1042"/>
                  <a:pt x="68370" y="4438"/>
                </a:cubicBezTo>
                <a:lnTo>
                  <a:pt x="68370" y="20397"/>
                </a:lnTo>
                <a:cubicBezTo>
                  <a:pt x="60173" y="15153"/>
                  <a:pt x="50550" y="12558"/>
                  <a:pt x="40829" y="12969"/>
                </a:cubicBezTo>
                <a:cubicBezTo>
                  <a:pt x="37704" y="12969"/>
                  <a:pt x="34601" y="13293"/>
                  <a:pt x="31541" y="13931"/>
                </a:cubicBezTo>
                <a:cubicBezTo>
                  <a:pt x="28622" y="14515"/>
                  <a:pt x="25821" y="15586"/>
                  <a:pt x="23258" y="17100"/>
                </a:cubicBezTo>
                <a:cubicBezTo>
                  <a:pt x="20886" y="18516"/>
                  <a:pt x="18864" y="20452"/>
                  <a:pt x="17344" y="22765"/>
                </a:cubicBezTo>
                <a:cubicBezTo>
                  <a:pt x="15761" y="25296"/>
                  <a:pt x="14967" y="28226"/>
                  <a:pt x="15062" y="31210"/>
                </a:cubicBezTo>
                <a:cubicBezTo>
                  <a:pt x="14993" y="33989"/>
                  <a:pt x="15587" y="36736"/>
                  <a:pt x="16792" y="39234"/>
                </a:cubicBezTo>
                <a:cubicBezTo>
                  <a:pt x="18056" y="41623"/>
                  <a:pt x="19797" y="43721"/>
                  <a:pt x="21907" y="45407"/>
                </a:cubicBezTo>
                <a:cubicBezTo>
                  <a:pt x="24475" y="47473"/>
                  <a:pt x="27233" y="49278"/>
                  <a:pt x="30146" y="50814"/>
                </a:cubicBezTo>
                <a:cubicBezTo>
                  <a:pt x="33379" y="52555"/>
                  <a:pt x="37110" y="54469"/>
                  <a:pt x="41338" y="56556"/>
                </a:cubicBezTo>
                <a:cubicBezTo>
                  <a:pt x="45565" y="58642"/>
                  <a:pt x="49674" y="60892"/>
                  <a:pt x="53664" y="63314"/>
                </a:cubicBezTo>
                <a:cubicBezTo>
                  <a:pt x="57362" y="65530"/>
                  <a:pt x="60790" y="68169"/>
                  <a:pt x="63893" y="71164"/>
                </a:cubicBezTo>
                <a:cubicBezTo>
                  <a:pt x="66737" y="73932"/>
                  <a:pt x="69094" y="77154"/>
                  <a:pt x="70857" y="80712"/>
                </a:cubicBezTo>
                <a:cubicBezTo>
                  <a:pt x="72630" y="84463"/>
                  <a:pt x="73517" y="88572"/>
                  <a:pt x="73441" y="92714"/>
                </a:cubicBezTo>
                <a:cubicBezTo>
                  <a:pt x="73603" y="97980"/>
                  <a:pt x="72392" y="103192"/>
                  <a:pt x="69927" y="107852"/>
                </a:cubicBezTo>
                <a:cubicBezTo>
                  <a:pt x="67645" y="111939"/>
                  <a:pt x="64390" y="115410"/>
                  <a:pt x="60465" y="117951"/>
                </a:cubicBezTo>
                <a:cubicBezTo>
                  <a:pt x="56270" y="120633"/>
                  <a:pt x="51621" y="122536"/>
                  <a:pt x="46744" y="123563"/>
                </a:cubicBezTo>
                <a:cubicBezTo>
                  <a:pt x="41359" y="124741"/>
                  <a:pt x="35866" y="125315"/>
                  <a:pt x="30352" y="125293"/>
                </a:cubicBezTo>
                <a:cubicBezTo>
                  <a:pt x="27980" y="125261"/>
                  <a:pt x="25612" y="125109"/>
                  <a:pt x="23258" y="124828"/>
                </a:cubicBezTo>
                <a:cubicBezTo>
                  <a:pt x="20436" y="124514"/>
                  <a:pt x="17571" y="124071"/>
                  <a:pt x="14608" y="123476"/>
                </a:cubicBezTo>
                <a:cubicBezTo>
                  <a:pt x="11794" y="122925"/>
                  <a:pt x="9017" y="122211"/>
                  <a:pt x="6293" y="121314"/>
                </a:cubicBezTo>
                <a:cubicBezTo>
                  <a:pt x="4070" y="120622"/>
                  <a:pt x="1953" y="119616"/>
                  <a:pt x="0" y="118351"/>
                </a:cubicBezTo>
                <a:close/>
              </a:path>
            </a:pathLst>
          </a:custGeom>
          <a:solidFill>
            <a:srgbClr val="000000"/>
          </a:solidFill>
          <a:ln w="1079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31644C7-0778-4890-A5F1-5674DB2725D0}"/>
              </a:ext>
            </a:extLst>
          </p:cNvPr>
          <p:cNvSpPr/>
          <p:nvPr/>
        </p:nvSpPr>
        <p:spPr>
          <a:xfrm>
            <a:off x="3763890" y="4473043"/>
            <a:ext cx="75620" cy="90670"/>
          </a:xfrm>
          <a:custGeom>
            <a:avLst/>
            <a:gdLst>
              <a:gd name="connsiteX0" fmla="*/ 75537 w 75620"/>
              <a:gd name="connsiteY0" fmla="*/ 48841 h 90670"/>
              <a:gd name="connsiteX1" fmla="*/ 14455 w 75620"/>
              <a:gd name="connsiteY1" fmla="*/ 48841 h 90670"/>
              <a:gd name="connsiteX2" fmla="*/ 22230 w 75620"/>
              <a:gd name="connsiteY2" fmla="*/ 71148 h 90670"/>
              <a:gd name="connsiteX3" fmla="*/ 42677 w 75620"/>
              <a:gd name="connsiteY3" fmla="*/ 78998 h 90670"/>
              <a:gd name="connsiteX4" fmla="*/ 69536 w 75620"/>
              <a:gd name="connsiteY4" fmla="*/ 69364 h 90670"/>
              <a:gd name="connsiteX5" fmla="*/ 69536 w 75620"/>
              <a:gd name="connsiteY5" fmla="*/ 82339 h 90670"/>
              <a:gd name="connsiteX6" fmla="*/ 39379 w 75620"/>
              <a:gd name="connsiteY6" fmla="*/ 90611 h 90670"/>
              <a:gd name="connsiteX7" fmla="*/ 10574 w 75620"/>
              <a:gd name="connsiteY7" fmla="*/ 78825 h 90670"/>
              <a:gd name="connsiteX8" fmla="*/ 96 w 75620"/>
              <a:gd name="connsiteY8" fmla="*/ 45673 h 90670"/>
              <a:gd name="connsiteX9" fmla="*/ 11547 w 75620"/>
              <a:gd name="connsiteY9" fmla="*/ 12769 h 90670"/>
              <a:gd name="connsiteX10" fmla="*/ 39974 w 75620"/>
              <a:gd name="connsiteY10" fmla="*/ 54 h 90670"/>
              <a:gd name="connsiteX11" fmla="*/ 66238 w 75620"/>
              <a:gd name="connsiteY11" fmla="*/ 11039 h 90670"/>
              <a:gd name="connsiteX12" fmla="*/ 75537 w 75620"/>
              <a:gd name="connsiteY12" fmla="*/ 41532 h 90670"/>
              <a:gd name="connsiteX13" fmla="*/ 61340 w 75620"/>
              <a:gd name="connsiteY13" fmla="*/ 37098 h 90670"/>
              <a:gd name="connsiteX14" fmla="*/ 55555 w 75620"/>
              <a:gd name="connsiteY14" fmla="*/ 18435 h 90670"/>
              <a:gd name="connsiteX15" fmla="*/ 39714 w 75620"/>
              <a:gd name="connsiteY15" fmla="*/ 11753 h 90670"/>
              <a:gd name="connsiteX16" fmla="*/ 23073 w 75620"/>
              <a:gd name="connsiteY16" fmla="*/ 18770 h 90670"/>
              <a:gd name="connsiteX17" fmla="*/ 14628 w 75620"/>
              <a:gd name="connsiteY17" fmla="*/ 37098 h 9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620" h="90670">
                <a:moveTo>
                  <a:pt x="75537" y="48841"/>
                </a:moveTo>
                <a:lnTo>
                  <a:pt x="14455" y="48841"/>
                </a:lnTo>
                <a:cubicBezTo>
                  <a:pt x="14153" y="56994"/>
                  <a:pt x="16932" y="64952"/>
                  <a:pt x="22230" y="71148"/>
                </a:cubicBezTo>
                <a:cubicBezTo>
                  <a:pt x="27615" y="76554"/>
                  <a:pt x="35054" y="79409"/>
                  <a:pt x="42677" y="78998"/>
                </a:cubicBezTo>
                <a:cubicBezTo>
                  <a:pt x="52473" y="78976"/>
                  <a:pt x="61967" y="75581"/>
                  <a:pt x="69536" y="69364"/>
                </a:cubicBezTo>
                <a:lnTo>
                  <a:pt x="69536" y="82339"/>
                </a:lnTo>
                <a:cubicBezTo>
                  <a:pt x="60616" y="88232"/>
                  <a:pt x="50051" y="91130"/>
                  <a:pt x="39379" y="90611"/>
                </a:cubicBezTo>
                <a:cubicBezTo>
                  <a:pt x="28501" y="91173"/>
                  <a:pt x="17937" y="86848"/>
                  <a:pt x="10574" y="78825"/>
                </a:cubicBezTo>
                <a:cubicBezTo>
                  <a:pt x="3080" y="69461"/>
                  <a:pt x="-661" y="57643"/>
                  <a:pt x="96" y="45673"/>
                </a:cubicBezTo>
                <a:cubicBezTo>
                  <a:pt x="-412" y="33649"/>
                  <a:pt x="3686" y="21884"/>
                  <a:pt x="11547" y="12769"/>
                </a:cubicBezTo>
                <a:cubicBezTo>
                  <a:pt x="18662" y="4519"/>
                  <a:pt x="29085" y="-141"/>
                  <a:pt x="39974" y="54"/>
                </a:cubicBezTo>
                <a:cubicBezTo>
                  <a:pt x="49954" y="-520"/>
                  <a:pt x="59642" y="3535"/>
                  <a:pt x="66238" y="11039"/>
                </a:cubicBezTo>
                <a:cubicBezTo>
                  <a:pt x="72899" y="19754"/>
                  <a:pt x="76197" y="30578"/>
                  <a:pt x="75537" y="41532"/>
                </a:cubicBezTo>
                <a:close/>
                <a:moveTo>
                  <a:pt x="61340" y="37098"/>
                </a:moveTo>
                <a:cubicBezTo>
                  <a:pt x="61708" y="30383"/>
                  <a:pt x="59653" y="23766"/>
                  <a:pt x="55555" y="18435"/>
                </a:cubicBezTo>
                <a:cubicBezTo>
                  <a:pt x="51576" y="13905"/>
                  <a:pt x="45737" y="11439"/>
                  <a:pt x="39714" y="11753"/>
                </a:cubicBezTo>
                <a:cubicBezTo>
                  <a:pt x="33432" y="11656"/>
                  <a:pt x="27388" y="14197"/>
                  <a:pt x="23073" y="18770"/>
                </a:cubicBezTo>
                <a:cubicBezTo>
                  <a:pt x="18337" y="23798"/>
                  <a:pt x="15374" y="30232"/>
                  <a:pt x="14628" y="37098"/>
                </a:cubicBezTo>
                <a:close/>
              </a:path>
            </a:pathLst>
          </a:custGeom>
          <a:solidFill>
            <a:srgbClr val="000000"/>
          </a:solidFill>
          <a:ln w="1079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856C110-EFD0-4CF4-856A-160DD2D32A80}"/>
              </a:ext>
            </a:extLst>
          </p:cNvPr>
          <p:cNvSpPr/>
          <p:nvPr/>
        </p:nvSpPr>
        <p:spPr>
          <a:xfrm>
            <a:off x="3860372" y="4473628"/>
            <a:ext cx="45111" cy="88047"/>
          </a:xfrm>
          <a:custGeom>
            <a:avLst/>
            <a:gdLst>
              <a:gd name="connsiteX0" fmla="*/ 45111 w 45111"/>
              <a:gd name="connsiteY0" fmla="*/ 15569 h 88047"/>
              <a:gd name="connsiteX1" fmla="*/ 34634 w 45111"/>
              <a:gd name="connsiteY1" fmla="*/ 12780 h 88047"/>
              <a:gd name="connsiteX2" fmla="*/ 19809 w 45111"/>
              <a:gd name="connsiteY2" fmla="*/ 21138 h 88047"/>
              <a:gd name="connsiteX3" fmla="*/ 13851 w 45111"/>
              <a:gd name="connsiteY3" fmla="*/ 43953 h 88047"/>
              <a:gd name="connsiteX4" fmla="*/ 13851 w 45111"/>
              <a:gd name="connsiteY4" fmla="*/ 88048 h 88047"/>
              <a:gd name="connsiteX5" fmla="*/ 0 w 45111"/>
              <a:gd name="connsiteY5" fmla="*/ 88048 h 88047"/>
              <a:gd name="connsiteX6" fmla="*/ 0 w 45111"/>
              <a:gd name="connsiteY6" fmla="*/ 1545 h 88047"/>
              <a:gd name="connsiteX7" fmla="*/ 13851 w 45111"/>
              <a:gd name="connsiteY7" fmla="*/ 1545 h 88047"/>
              <a:gd name="connsiteX8" fmla="*/ 13851 w 45111"/>
              <a:gd name="connsiteY8" fmla="*/ 19365 h 88047"/>
              <a:gd name="connsiteX9" fmla="*/ 14197 w 45111"/>
              <a:gd name="connsiteY9" fmla="*/ 19365 h 88047"/>
              <a:gd name="connsiteX10" fmla="*/ 23237 w 45111"/>
              <a:gd name="connsiteY10" fmla="*/ 5135 h 88047"/>
              <a:gd name="connsiteX11" fmla="*/ 36829 w 45111"/>
              <a:gd name="connsiteY11" fmla="*/ 21 h 88047"/>
              <a:gd name="connsiteX12" fmla="*/ 45111 w 45111"/>
              <a:gd name="connsiteY12" fmla="*/ 1199 h 8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111" h="88047">
                <a:moveTo>
                  <a:pt x="45111" y="15569"/>
                </a:moveTo>
                <a:cubicBezTo>
                  <a:pt x="42019" y="13515"/>
                  <a:pt x="38342" y="12542"/>
                  <a:pt x="34634" y="12780"/>
                </a:cubicBezTo>
                <a:cubicBezTo>
                  <a:pt x="28589" y="12845"/>
                  <a:pt x="22999" y="16002"/>
                  <a:pt x="19809" y="21138"/>
                </a:cubicBezTo>
                <a:cubicBezTo>
                  <a:pt x="15495" y="27939"/>
                  <a:pt x="13419" y="35908"/>
                  <a:pt x="13851" y="43953"/>
                </a:cubicBezTo>
                <a:lnTo>
                  <a:pt x="13851" y="88048"/>
                </a:lnTo>
                <a:lnTo>
                  <a:pt x="0" y="88048"/>
                </a:lnTo>
                <a:lnTo>
                  <a:pt x="0" y="1545"/>
                </a:lnTo>
                <a:lnTo>
                  <a:pt x="13851" y="1545"/>
                </a:lnTo>
                <a:lnTo>
                  <a:pt x="13851" y="19365"/>
                </a:lnTo>
                <a:lnTo>
                  <a:pt x="14197" y="19365"/>
                </a:lnTo>
                <a:cubicBezTo>
                  <a:pt x="15798" y="13861"/>
                  <a:pt x="18933" y="8919"/>
                  <a:pt x="23237" y="5135"/>
                </a:cubicBezTo>
                <a:cubicBezTo>
                  <a:pt x="27000" y="1837"/>
                  <a:pt x="31822" y="21"/>
                  <a:pt x="36829" y="21"/>
                </a:cubicBezTo>
                <a:cubicBezTo>
                  <a:pt x="39640" y="-99"/>
                  <a:pt x="42451" y="302"/>
                  <a:pt x="45111" y="1199"/>
                </a:cubicBezTo>
                <a:close/>
              </a:path>
            </a:pathLst>
          </a:custGeom>
          <a:solidFill>
            <a:srgbClr val="000000"/>
          </a:solidFill>
          <a:ln w="1079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11E9C69-0907-4A71-B46E-1662EC09219C}"/>
              </a:ext>
            </a:extLst>
          </p:cNvPr>
          <p:cNvSpPr/>
          <p:nvPr/>
        </p:nvSpPr>
        <p:spPr>
          <a:xfrm>
            <a:off x="3907678" y="4475173"/>
            <a:ext cx="80847" cy="86502"/>
          </a:xfrm>
          <a:custGeom>
            <a:avLst/>
            <a:gdLst>
              <a:gd name="connsiteX0" fmla="*/ 80848 w 80847"/>
              <a:gd name="connsiteY0" fmla="*/ 0 h 86502"/>
              <a:gd name="connsiteX1" fmla="*/ 46376 w 80847"/>
              <a:gd name="connsiteY1" fmla="*/ 86503 h 86502"/>
              <a:gd name="connsiteX2" fmla="*/ 32774 w 80847"/>
              <a:gd name="connsiteY2" fmla="*/ 86503 h 86502"/>
              <a:gd name="connsiteX3" fmla="*/ 0 w 80847"/>
              <a:gd name="connsiteY3" fmla="*/ 0 h 86502"/>
              <a:gd name="connsiteX4" fmla="*/ 15203 w 80847"/>
              <a:gd name="connsiteY4" fmla="*/ 0 h 86502"/>
              <a:gd name="connsiteX5" fmla="*/ 37175 w 80847"/>
              <a:gd name="connsiteY5" fmla="*/ 62844 h 86502"/>
              <a:gd name="connsiteX6" fmla="*/ 40213 w 80847"/>
              <a:gd name="connsiteY6" fmla="*/ 74922 h 86502"/>
              <a:gd name="connsiteX7" fmla="*/ 40548 w 80847"/>
              <a:gd name="connsiteY7" fmla="*/ 74922 h 86502"/>
              <a:gd name="connsiteX8" fmla="*/ 43251 w 80847"/>
              <a:gd name="connsiteY8" fmla="*/ 63180 h 86502"/>
              <a:gd name="connsiteX9" fmla="*/ 66229 w 80847"/>
              <a:gd name="connsiteY9" fmla="*/ 0 h 8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47" h="86502">
                <a:moveTo>
                  <a:pt x="80848" y="0"/>
                </a:moveTo>
                <a:lnTo>
                  <a:pt x="46376" y="86503"/>
                </a:lnTo>
                <a:lnTo>
                  <a:pt x="32774" y="86503"/>
                </a:lnTo>
                <a:lnTo>
                  <a:pt x="0" y="0"/>
                </a:lnTo>
                <a:lnTo>
                  <a:pt x="15203" y="0"/>
                </a:lnTo>
                <a:lnTo>
                  <a:pt x="37175" y="62844"/>
                </a:lnTo>
                <a:cubicBezTo>
                  <a:pt x="38634" y="66748"/>
                  <a:pt x="39651" y="70792"/>
                  <a:pt x="40213" y="74922"/>
                </a:cubicBezTo>
                <a:lnTo>
                  <a:pt x="40548" y="74922"/>
                </a:lnTo>
                <a:cubicBezTo>
                  <a:pt x="41035" y="70922"/>
                  <a:pt x="41943" y="66986"/>
                  <a:pt x="43251" y="63180"/>
                </a:cubicBezTo>
                <a:lnTo>
                  <a:pt x="66229" y="0"/>
                </a:lnTo>
                <a:close/>
              </a:path>
            </a:pathLst>
          </a:custGeom>
          <a:solidFill>
            <a:srgbClr val="000000"/>
          </a:solidFill>
          <a:ln w="1079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323CEBD-A41D-4765-938E-5711D9D95569}"/>
              </a:ext>
            </a:extLst>
          </p:cNvPr>
          <p:cNvSpPr/>
          <p:nvPr/>
        </p:nvSpPr>
        <p:spPr>
          <a:xfrm>
            <a:off x="4003382" y="4433608"/>
            <a:ext cx="13862" cy="128067"/>
          </a:xfrm>
          <a:custGeom>
            <a:avLst/>
            <a:gdLst>
              <a:gd name="connsiteX0" fmla="*/ 13862 w 13862"/>
              <a:gd name="connsiteY0" fmla="*/ 128067 h 128067"/>
              <a:gd name="connsiteX1" fmla="*/ 0 w 13862"/>
              <a:gd name="connsiteY1" fmla="*/ 128067 h 128067"/>
              <a:gd name="connsiteX2" fmla="*/ 0 w 13862"/>
              <a:gd name="connsiteY2" fmla="*/ 0 h 128067"/>
              <a:gd name="connsiteX3" fmla="*/ 13851 w 13862"/>
              <a:gd name="connsiteY3" fmla="*/ 0 h 128067"/>
            </a:gdLst>
            <a:ahLst/>
            <a:cxnLst>
              <a:cxn ang="0">
                <a:pos x="connsiteX0" y="connsiteY0"/>
              </a:cxn>
              <a:cxn ang="0">
                <a:pos x="connsiteX1" y="connsiteY1"/>
              </a:cxn>
              <a:cxn ang="0">
                <a:pos x="connsiteX2" y="connsiteY2"/>
              </a:cxn>
              <a:cxn ang="0">
                <a:pos x="connsiteX3" y="connsiteY3"/>
              </a:cxn>
            </a:cxnLst>
            <a:rect l="l" t="t" r="r" b="b"/>
            <a:pathLst>
              <a:path w="13862" h="128067">
                <a:moveTo>
                  <a:pt x="13862" y="128067"/>
                </a:moveTo>
                <a:lnTo>
                  <a:pt x="0" y="128067"/>
                </a:lnTo>
                <a:lnTo>
                  <a:pt x="0" y="0"/>
                </a:lnTo>
                <a:lnTo>
                  <a:pt x="13851" y="0"/>
                </a:lnTo>
                <a:close/>
              </a:path>
            </a:pathLst>
          </a:custGeom>
          <a:solidFill>
            <a:srgbClr val="000000"/>
          </a:solidFill>
          <a:ln w="1079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5307647B-47A1-43BB-9CF1-762A2834FFDD}"/>
              </a:ext>
            </a:extLst>
          </p:cNvPr>
          <p:cNvSpPr/>
          <p:nvPr/>
        </p:nvSpPr>
        <p:spPr>
          <a:xfrm>
            <a:off x="4039228" y="4473043"/>
            <a:ext cx="75609" cy="90670"/>
          </a:xfrm>
          <a:custGeom>
            <a:avLst/>
            <a:gdLst>
              <a:gd name="connsiteX0" fmla="*/ 75527 w 75609"/>
              <a:gd name="connsiteY0" fmla="*/ 48841 h 90670"/>
              <a:gd name="connsiteX1" fmla="*/ 14455 w 75609"/>
              <a:gd name="connsiteY1" fmla="*/ 48841 h 90670"/>
              <a:gd name="connsiteX2" fmla="*/ 22230 w 75609"/>
              <a:gd name="connsiteY2" fmla="*/ 71148 h 90670"/>
              <a:gd name="connsiteX3" fmla="*/ 42666 w 75609"/>
              <a:gd name="connsiteY3" fmla="*/ 78998 h 90670"/>
              <a:gd name="connsiteX4" fmla="*/ 69536 w 75609"/>
              <a:gd name="connsiteY4" fmla="*/ 69364 h 90670"/>
              <a:gd name="connsiteX5" fmla="*/ 69536 w 75609"/>
              <a:gd name="connsiteY5" fmla="*/ 82339 h 90670"/>
              <a:gd name="connsiteX6" fmla="*/ 39379 w 75609"/>
              <a:gd name="connsiteY6" fmla="*/ 90611 h 90670"/>
              <a:gd name="connsiteX7" fmla="*/ 10574 w 75609"/>
              <a:gd name="connsiteY7" fmla="*/ 78825 h 90670"/>
              <a:gd name="connsiteX8" fmla="*/ 96 w 75609"/>
              <a:gd name="connsiteY8" fmla="*/ 45673 h 90670"/>
              <a:gd name="connsiteX9" fmla="*/ 11547 w 75609"/>
              <a:gd name="connsiteY9" fmla="*/ 12769 h 90670"/>
              <a:gd name="connsiteX10" fmla="*/ 39963 w 75609"/>
              <a:gd name="connsiteY10" fmla="*/ 54 h 90670"/>
              <a:gd name="connsiteX11" fmla="*/ 66238 w 75609"/>
              <a:gd name="connsiteY11" fmla="*/ 11039 h 90670"/>
              <a:gd name="connsiteX12" fmla="*/ 75527 w 75609"/>
              <a:gd name="connsiteY12" fmla="*/ 41532 h 90670"/>
              <a:gd name="connsiteX13" fmla="*/ 61340 w 75609"/>
              <a:gd name="connsiteY13" fmla="*/ 37098 h 90670"/>
              <a:gd name="connsiteX14" fmla="*/ 55555 w 75609"/>
              <a:gd name="connsiteY14" fmla="*/ 18435 h 90670"/>
              <a:gd name="connsiteX15" fmla="*/ 39714 w 75609"/>
              <a:gd name="connsiteY15" fmla="*/ 11753 h 90670"/>
              <a:gd name="connsiteX16" fmla="*/ 23073 w 75609"/>
              <a:gd name="connsiteY16" fmla="*/ 18770 h 90670"/>
              <a:gd name="connsiteX17" fmla="*/ 14629 w 75609"/>
              <a:gd name="connsiteY17" fmla="*/ 37098 h 9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609" h="90670">
                <a:moveTo>
                  <a:pt x="75527" y="48841"/>
                </a:moveTo>
                <a:lnTo>
                  <a:pt x="14455" y="48841"/>
                </a:lnTo>
                <a:cubicBezTo>
                  <a:pt x="14153" y="56994"/>
                  <a:pt x="16932" y="64952"/>
                  <a:pt x="22230" y="71148"/>
                </a:cubicBezTo>
                <a:cubicBezTo>
                  <a:pt x="27615" y="76554"/>
                  <a:pt x="35043" y="79409"/>
                  <a:pt x="42666" y="78998"/>
                </a:cubicBezTo>
                <a:cubicBezTo>
                  <a:pt x="52463" y="78987"/>
                  <a:pt x="61956" y="75581"/>
                  <a:pt x="69536" y="69364"/>
                </a:cubicBezTo>
                <a:lnTo>
                  <a:pt x="69536" y="82339"/>
                </a:lnTo>
                <a:cubicBezTo>
                  <a:pt x="60616" y="88232"/>
                  <a:pt x="50051" y="91130"/>
                  <a:pt x="39379" y="90611"/>
                </a:cubicBezTo>
                <a:cubicBezTo>
                  <a:pt x="28501" y="91173"/>
                  <a:pt x="17937" y="86848"/>
                  <a:pt x="10574" y="78825"/>
                </a:cubicBezTo>
                <a:cubicBezTo>
                  <a:pt x="3080" y="69461"/>
                  <a:pt x="-661" y="57643"/>
                  <a:pt x="96" y="45673"/>
                </a:cubicBezTo>
                <a:cubicBezTo>
                  <a:pt x="-423" y="33649"/>
                  <a:pt x="3675" y="21874"/>
                  <a:pt x="11547" y="12769"/>
                </a:cubicBezTo>
                <a:cubicBezTo>
                  <a:pt x="18662" y="4519"/>
                  <a:pt x="29074" y="-130"/>
                  <a:pt x="39963" y="54"/>
                </a:cubicBezTo>
                <a:cubicBezTo>
                  <a:pt x="49943" y="-520"/>
                  <a:pt x="59632" y="3535"/>
                  <a:pt x="66238" y="11039"/>
                </a:cubicBezTo>
                <a:cubicBezTo>
                  <a:pt x="72888" y="19765"/>
                  <a:pt x="76186" y="30578"/>
                  <a:pt x="75527" y="41532"/>
                </a:cubicBezTo>
                <a:close/>
                <a:moveTo>
                  <a:pt x="61340" y="37098"/>
                </a:moveTo>
                <a:cubicBezTo>
                  <a:pt x="61697" y="30383"/>
                  <a:pt x="59642" y="23766"/>
                  <a:pt x="55555" y="18435"/>
                </a:cubicBezTo>
                <a:cubicBezTo>
                  <a:pt x="51576" y="13905"/>
                  <a:pt x="45737" y="11439"/>
                  <a:pt x="39714" y="11753"/>
                </a:cubicBezTo>
                <a:cubicBezTo>
                  <a:pt x="33432" y="11656"/>
                  <a:pt x="27388" y="14197"/>
                  <a:pt x="23073" y="18770"/>
                </a:cubicBezTo>
                <a:cubicBezTo>
                  <a:pt x="18337" y="23798"/>
                  <a:pt x="15375" y="30232"/>
                  <a:pt x="14629" y="37098"/>
                </a:cubicBezTo>
                <a:close/>
              </a:path>
            </a:pathLst>
          </a:custGeom>
          <a:solidFill>
            <a:srgbClr val="000000"/>
          </a:solidFill>
          <a:ln w="1079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F476A337-C4C5-406E-A8E2-79EF9F9D7834}"/>
              </a:ext>
            </a:extLst>
          </p:cNvPr>
          <p:cNvSpPr/>
          <p:nvPr/>
        </p:nvSpPr>
        <p:spPr>
          <a:xfrm>
            <a:off x="4125395" y="4449579"/>
            <a:ext cx="50517" cy="113982"/>
          </a:xfrm>
          <a:custGeom>
            <a:avLst/>
            <a:gdLst>
              <a:gd name="connsiteX0" fmla="*/ 50496 w 50517"/>
              <a:gd name="connsiteY0" fmla="*/ 111253 h 113982"/>
              <a:gd name="connsiteX1" fmla="*/ 37575 w 50517"/>
              <a:gd name="connsiteY1" fmla="*/ 113957 h 113982"/>
              <a:gd name="connsiteX2" fmla="*/ 14868 w 50517"/>
              <a:gd name="connsiteY2" fmla="*/ 88611 h 113982"/>
              <a:gd name="connsiteX3" fmla="*/ 14868 w 50517"/>
              <a:gd name="connsiteY3" fmla="*/ 37413 h 113982"/>
              <a:gd name="connsiteX4" fmla="*/ 0 w 50517"/>
              <a:gd name="connsiteY4" fmla="*/ 37413 h 113982"/>
              <a:gd name="connsiteX5" fmla="*/ 0 w 50517"/>
              <a:gd name="connsiteY5" fmla="*/ 25594 h 113982"/>
              <a:gd name="connsiteX6" fmla="*/ 14868 w 50517"/>
              <a:gd name="connsiteY6" fmla="*/ 25594 h 113982"/>
              <a:gd name="connsiteX7" fmla="*/ 14868 w 50517"/>
              <a:gd name="connsiteY7" fmla="*/ 4477 h 113982"/>
              <a:gd name="connsiteX8" fmla="*/ 28719 w 50517"/>
              <a:gd name="connsiteY8" fmla="*/ 0 h 113982"/>
              <a:gd name="connsiteX9" fmla="*/ 28719 w 50517"/>
              <a:gd name="connsiteY9" fmla="*/ 25594 h 113982"/>
              <a:gd name="connsiteX10" fmla="*/ 50518 w 50517"/>
              <a:gd name="connsiteY10" fmla="*/ 25594 h 113982"/>
              <a:gd name="connsiteX11" fmla="*/ 50518 w 50517"/>
              <a:gd name="connsiteY11" fmla="*/ 37413 h 113982"/>
              <a:gd name="connsiteX12" fmla="*/ 28719 w 50517"/>
              <a:gd name="connsiteY12" fmla="*/ 37413 h 113982"/>
              <a:gd name="connsiteX13" fmla="*/ 28719 w 50517"/>
              <a:gd name="connsiteY13" fmla="*/ 86157 h 113982"/>
              <a:gd name="connsiteX14" fmla="*/ 31682 w 50517"/>
              <a:gd name="connsiteY14" fmla="*/ 98581 h 113982"/>
              <a:gd name="connsiteX15" fmla="*/ 41478 w 50517"/>
              <a:gd name="connsiteY15" fmla="*/ 102290 h 113982"/>
              <a:gd name="connsiteX16" fmla="*/ 50518 w 50517"/>
              <a:gd name="connsiteY16" fmla="*/ 99424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517" h="113982">
                <a:moveTo>
                  <a:pt x="50496" y="111253"/>
                </a:moveTo>
                <a:cubicBezTo>
                  <a:pt x="46484" y="113221"/>
                  <a:pt x="42040" y="114151"/>
                  <a:pt x="37575" y="113957"/>
                </a:cubicBezTo>
                <a:cubicBezTo>
                  <a:pt x="22437" y="113957"/>
                  <a:pt x="14868" y="105512"/>
                  <a:pt x="14868" y="88611"/>
                </a:cubicBezTo>
                <a:lnTo>
                  <a:pt x="14868" y="37413"/>
                </a:lnTo>
                <a:lnTo>
                  <a:pt x="0" y="37413"/>
                </a:lnTo>
                <a:lnTo>
                  <a:pt x="0" y="25594"/>
                </a:lnTo>
                <a:lnTo>
                  <a:pt x="14868" y="25594"/>
                </a:lnTo>
                <a:lnTo>
                  <a:pt x="14868" y="4477"/>
                </a:lnTo>
                <a:lnTo>
                  <a:pt x="28719" y="0"/>
                </a:lnTo>
                <a:lnTo>
                  <a:pt x="28719" y="25594"/>
                </a:lnTo>
                <a:lnTo>
                  <a:pt x="50518" y="25594"/>
                </a:lnTo>
                <a:lnTo>
                  <a:pt x="50518" y="37413"/>
                </a:lnTo>
                <a:lnTo>
                  <a:pt x="28719" y="37413"/>
                </a:lnTo>
                <a:lnTo>
                  <a:pt x="28719" y="86157"/>
                </a:lnTo>
                <a:cubicBezTo>
                  <a:pt x="28330" y="90514"/>
                  <a:pt x="29378" y="94872"/>
                  <a:pt x="31682" y="98581"/>
                </a:cubicBezTo>
                <a:cubicBezTo>
                  <a:pt x="34190" y="101284"/>
                  <a:pt x="37812" y="102657"/>
                  <a:pt x="41478" y="102290"/>
                </a:cubicBezTo>
                <a:cubicBezTo>
                  <a:pt x="44722" y="102365"/>
                  <a:pt x="47912" y="101360"/>
                  <a:pt x="50518" y="99424"/>
                </a:cubicBezTo>
                <a:close/>
              </a:path>
            </a:pathLst>
          </a:custGeom>
          <a:solidFill>
            <a:srgbClr val="000000"/>
          </a:solidFill>
          <a:ln w="1079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0EE28113-8EB1-4B50-8606-1E460C30CA47}"/>
              </a:ext>
            </a:extLst>
          </p:cNvPr>
          <p:cNvSpPr/>
          <p:nvPr/>
        </p:nvSpPr>
        <p:spPr>
          <a:xfrm>
            <a:off x="3354049" y="3764375"/>
            <a:ext cx="33822" cy="66038"/>
          </a:xfrm>
          <a:custGeom>
            <a:avLst/>
            <a:gdLst>
              <a:gd name="connsiteX0" fmla="*/ 33823 w 33822"/>
              <a:gd name="connsiteY0" fmla="*/ 11671 h 66038"/>
              <a:gd name="connsiteX1" fmla="*/ 25972 w 33822"/>
              <a:gd name="connsiteY1" fmla="*/ 9584 h 66038"/>
              <a:gd name="connsiteX2" fmla="*/ 14857 w 33822"/>
              <a:gd name="connsiteY2" fmla="*/ 15856 h 66038"/>
              <a:gd name="connsiteX3" fmla="*/ 10380 w 33822"/>
              <a:gd name="connsiteY3" fmla="*/ 32962 h 66038"/>
              <a:gd name="connsiteX4" fmla="*/ 10380 w 33822"/>
              <a:gd name="connsiteY4" fmla="*/ 66038 h 66038"/>
              <a:gd name="connsiteX5" fmla="*/ 0 w 33822"/>
              <a:gd name="connsiteY5" fmla="*/ 66038 h 66038"/>
              <a:gd name="connsiteX6" fmla="*/ 0 w 33822"/>
              <a:gd name="connsiteY6" fmla="*/ 1161 h 66038"/>
              <a:gd name="connsiteX7" fmla="*/ 10380 w 33822"/>
              <a:gd name="connsiteY7" fmla="*/ 1161 h 66038"/>
              <a:gd name="connsiteX8" fmla="*/ 10380 w 33822"/>
              <a:gd name="connsiteY8" fmla="*/ 14526 h 66038"/>
              <a:gd name="connsiteX9" fmla="*/ 10640 w 33822"/>
              <a:gd name="connsiteY9" fmla="*/ 14526 h 66038"/>
              <a:gd name="connsiteX10" fmla="*/ 17420 w 33822"/>
              <a:gd name="connsiteY10" fmla="*/ 3853 h 66038"/>
              <a:gd name="connsiteX11" fmla="*/ 27616 w 33822"/>
              <a:gd name="connsiteY11" fmla="*/ 15 h 66038"/>
              <a:gd name="connsiteX12" fmla="*/ 33823 w 33822"/>
              <a:gd name="connsiteY12" fmla="*/ 901 h 6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822" h="66038">
                <a:moveTo>
                  <a:pt x="33823" y="11671"/>
                </a:moveTo>
                <a:cubicBezTo>
                  <a:pt x="31503" y="10136"/>
                  <a:pt x="28747" y="9411"/>
                  <a:pt x="25972" y="9584"/>
                </a:cubicBezTo>
                <a:cubicBezTo>
                  <a:pt x="21438" y="9638"/>
                  <a:pt x="17244" y="11995"/>
                  <a:pt x="14857" y="15856"/>
                </a:cubicBezTo>
                <a:cubicBezTo>
                  <a:pt x="11617" y="20949"/>
                  <a:pt x="10053" y="26928"/>
                  <a:pt x="10380" y="32962"/>
                </a:cubicBezTo>
                <a:lnTo>
                  <a:pt x="10380" y="66038"/>
                </a:lnTo>
                <a:lnTo>
                  <a:pt x="0" y="66038"/>
                </a:lnTo>
                <a:lnTo>
                  <a:pt x="0" y="1161"/>
                </a:lnTo>
                <a:lnTo>
                  <a:pt x="10380" y="1161"/>
                </a:lnTo>
                <a:lnTo>
                  <a:pt x="10380" y="14526"/>
                </a:lnTo>
                <a:lnTo>
                  <a:pt x="10640" y="14526"/>
                </a:lnTo>
                <a:cubicBezTo>
                  <a:pt x="11843" y="10395"/>
                  <a:pt x="14195" y="6697"/>
                  <a:pt x="17420" y="3853"/>
                </a:cubicBezTo>
                <a:cubicBezTo>
                  <a:pt x="20241" y="1377"/>
                  <a:pt x="23864" y="15"/>
                  <a:pt x="27616" y="15"/>
                </a:cubicBezTo>
                <a:cubicBezTo>
                  <a:pt x="29722" y="-72"/>
                  <a:pt x="31827" y="220"/>
                  <a:pt x="33823" y="901"/>
                </a:cubicBezTo>
                <a:close/>
              </a:path>
            </a:pathLst>
          </a:custGeom>
          <a:solidFill>
            <a:srgbClr val="000000"/>
          </a:solidFill>
          <a:ln w="1079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0AFD6A5-07E8-4436-A7ED-F3042D4EB265}"/>
              </a:ext>
            </a:extLst>
          </p:cNvPr>
          <p:cNvSpPr/>
          <p:nvPr/>
        </p:nvSpPr>
        <p:spPr>
          <a:xfrm>
            <a:off x="3394623" y="3763949"/>
            <a:ext cx="56716" cy="68000"/>
          </a:xfrm>
          <a:custGeom>
            <a:avLst/>
            <a:gdLst>
              <a:gd name="connsiteX0" fmla="*/ 56677 w 56716"/>
              <a:gd name="connsiteY0" fmla="*/ 36620 h 68000"/>
              <a:gd name="connsiteX1" fmla="*/ 10863 w 56716"/>
              <a:gd name="connsiteY1" fmla="*/ 36620 h 68000"/>
              <a:gd name="connsiteX2" fmla="*/ 16691 w 56716"/>
              <a:gd name="connsiteY2" fmla="*/ 53348 h 68000"/>
              <a:gd name="connsiteX3" fmla="*/ 32024 w 56716"/>
              <a:gd name="connsiteY3" fmla="*/ 59241 h 68000"/>
              <a:gd name="connsiteX4" fmla="*/ 52179 w 56716"/>
              <a:gd name="connsiteY4" fmla="*/ 52018 h 68000"/>
              <a:gd name="connsiteX5" fmla="*/ 52179 w 56716"/>
              <a:gd name="connsiteY5" fmla="*/ 61750 h 68000"/>
              <a:gd name="connsiteX6" fmla="*/ 29558 w 56716"/>
              <a:gd name="connsiteY6" fmla="*/ 67956 h 68000"/>
              <a:gd name="connsiteX7" fmla="*/ 7933 w 56716"/>
              <a:gd name="connsiteY7" fmla="*/ 59122 h 68000"/>
              <a:gd name="connsiteX8" fmla="*/ 72 w 56716"/>
              <a:gd name="connsiteY8" fmla="*/ 34253 h 68000"/>
              <a:gd name="connsiteX9" fmla="*/ 8657 w 56716"/>
              <a:gd name="connsiteY9" fmla="*/ 9577 h 68000"/>
              <a:gd name="connsiteX10" fmla="*/ 29980 w 56716"/>
              <a:gd name="connsiteY10" fmla="*/ 41 h 68000"/>
              <a:gd name="connsiteX11" fmla="*/ 49681 w 56716"/>
              <a:gd name="connsiteY11" fmla="*/ 8280 h 68000"/>
              <a:gd name="connsiteX12" fmla="*/ 56655 w 56716"/>
              <a:gd name="connsiteY12" fmla="*/ 31149 h 68000"/>
              <a:gd name="connsiteX13" fmla="*/ 46026 w 56716"/>
              <a:gd name="connsiteY13" fmla="*/ 27819 h 68000"/>
              <a:gd name="connsiteX14" fmla="*/ 41701 w 56716"/>
              <a:gd name="connsiteY14" fmla="*/ 13816 h 68000"/>
              <a:gd name="connsiteX15" fmla="*/ 29807 w 56716"/>
              <a:gd name="connsiteY15" fmla="*/ 8810 h 68000"/>
              <a:gd name="connsiteX16" fmla="*/ 17329 w 56716"/>
              <a:gd name="connsiteY16" fmla="*/ 14065 h 68000"/>
              <a:gd name="connsiteX17" fmla="*/ 10993 w 56716"/>
              <a:gd name="connsiteY17" fmla="*/ 27819 h 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716" h="68000">
                <a:moveTo>
                  <a:pt x="56677" y="36620"/>
                </a:moveTo>
                <a:lnTo>
                  <a:pt x="10863" y="36620"/>
                </a:lnTo>
                <a:cubicBezTo>
                  <a:pt x="10634" y="42730"/>
                  <a:pt x="12714" y="48698"/>
                  <a:pt x="16691" y="53348"/>
                </a:cubicBezTo>
                <a:cubicBezTo>
                  <a:pt x="20731" y="57403"/>
                  <a:pt x="26307" y="59544"/>
                  <a:pt x="32024" y="59241"/>
                </a:cubicBezTo>
                <a:cubicBezTo>
                  <a:pt x="39373" y="59219"/>
                  <a:pt x="46492" y="56678"/>
                  <a:pt x="52179" y="52018"/>
                </a:cubicBezTo>
                <a:lnTo>
                  <a:pt x="52179" y="61750"/>
                </a:lnTo>
                <a:cubicBezTo>
                  <a:pt x="45492" y="66172"/>
                  <a:pt x="37568" y="68345"/>
                  <a:pt x="29558" y="67956"/>
                </a:cubicBezTo>
                <a:cubicBezTo>
                  <a:pt x="21393" y="68389"/>
                  <a:pt x="13462" y="65145"/>
                  <a:pt x="7933" y="59122"/>
                </a:cubicBezTo>
                <a:cubicBezTo>
                  <a:pt x="2308" y="52104"/>
                  <a:pt x="-495" y="43227"/>
                  <a:pt x="72" y="34253"/>
                </a:cubicBezTo>
                <a:cubicBezTo>
                  <a:pt x="-308" y="25235"/>
                  <a:pt x="2763" y="16411"/>
                  <a:pt x="8657" y="9577"/>
                </a:cubicBezTo>
                <a:cubicBezTo>
                  <a:pt x="13998" y="3393"/>
                  <a:pt x="21810" y="-100"/>
                  <a:pt x="29980" y="41"/>
                </a:cubicBezTo>
                <a:cubicBezTo>
                  <a:pt x="37465" y="-392"/>
                  <a:pt x="44730" y="2647"/>
                  <a:pt x="49681" y="8280"/>
                </a:cubicBezTo>
                <a:cubicBezTo>
                  <a:pt x="54671" y="14822"/>
                  <a:pt x="57146" y="22931"/>
                  <a:pt x="56655" y="31149"/>
                </a:cubicBezTo>
                <a:close/>
                <a:moveTo>
                  <a:pt x="46026" y="27819"/>
                </a:moveTo>
                <a:cubicBezTo>
                  <a:pt x="46303" y="22780"/>
                  <a:pt x="44769" y="17817"/>
                  <a:pt x="41701" y="13816"/>
                </a:cubicBezTo>
                <a:cubicBezTo>
                  <a:pt x="38713" y="10410"/>
                  <a:pt x="34329" y="8572"/>
                  <a:pt x="29807" y="8810"/>
                </a:cubicBezTo>
                <a:cubicBezTo>
                  <a:pt x="25095" y="8734"/>
                  <a:pt x="20566" y="10637"/>
                  <a:pt x="17329" y="14065"/>
                </a:cubicBezTo>
                <a:cubicBezTo>
                  <a:pt x="13780" y="17839"/>
                  <a:pt x="11556" y="22672"/>
                  <a:pt x="10993" y="27819"/>
                </a:cubicBezTo>
                <a:close/>
              </a:path>
            </a:pathLst>
          </a:custGeom>
          <a:solidFill>
            <a:srgbClr val="000000"/>
          </a:solidFill>
          <a:ln w="1079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659E6DA-2033-411B-A8EB-C6908D9870B2}"/>
              </a:ext>
            </a:extLst>
          </p:cNvPr>
          <p:cNvSpPr/>
          <p:nvPr/>
        </p:nvSpPr>
        <p:spPr>
          <a:xfrm>
            <a:off x="3462522" y="3763966"/>
            <a:ext cx="59861" cy="96290"/>
          </a:xfrm>
          <a:custGeom>
            <a:avLst/>
            <a:gdLst>
              <a:gd name="connsiteX0" fmla="*/ 59861 w 59861"/>
              <a:gd name="connsiteY0" fmla="*/ 96291 h 96290"/>
              <a:gd name="connsiteX1" fmla="*/ 49470 w 59861"/>
              <a:gd name="connsiteY1" fmla="*/ 96291 h 96290"/>
              <a:gd name="connsiteX2" fmla="*/ 49470 w 59861"/>
              <a:gd name="connsiteY2" fmla="*/ 55299 h 96290"/>
              <a:gd name="connsiteX3" fmla="*/ 49221 w 59861"/>
              <a:gd name="connsiteY3" fmla="*/ 55299 h 96290"/>
              <a:gd name="connsiteX4" fmla="*/ 27044 w 59861"/>
              <a:gd name="connsiteY4" fmla="*/ 67961 h 96290"/>
              <a:gd name="connsiteX5" fmla="*/ 7430 w 59861"/>
              <a:gd name="connsiteY5" fmla="*/ 59257 h 96290"/>
              <a:gd name="connsiteX6" fmla="*/ 55 w 59861"/>
              <a:gd name="connsiteY6" fmla="*/ 35523 h 96290"/>
              <a:gd name="connsiteX7" fmla="*/ 8165 w 59861"/>
              <a:gd name="connsiteY7" fmla="*/ 9712 h 96290"/>
              <a:gd name="connsiteX8" fmla="*/ 29953 w 59861"/>
              <a:gd name="connsiteY8" fmla="*/ 46 h 96290"/>
              <a:gd name="connsiteX9" fmla="*/ 49221 w 59861"/>
              <a:gd name="connsiteY9" fmla="*/ 10567 h 96290"/>
              <a:gd name="connsiteX10" fmla="*/ 49470 w 59861"/>
              <a:gd name="connsiteY10" fmla="*/ 10567 h 96290"/>
              <a:gd name="connsiteX11" fmla="*/ 49470 w 59861"/>
              <a:gd name="connsiteY11" fmla="*/ 1570 h 96290"/>
              <a:gd name="connsiteX12" fmla="*/ 59861 w 59861"/>
              <a:gd name="connsiteY12" fmla="*/ 1570 h 96290"/>
              <a:gd name="connsiteX13" fmla="*/ 49470 w 59861"/>
              <a:gd name="connsiteY13" fmla="*/ 37242 h 96290"/>
              <a:gd name="connsiteX14" fmla="*/ 49470 w 59861"/>
              <a:gd name="connsiteY14" fmla="*/ 27802 h 96290"/>
              <a:gd name="connsiteX15" fmla="*/ 44247 w 59861"/>
              <a:gd name="connsiteY15" fmla="*/ 14308 h 96290"/>
              <a:gd name="connsiteX16" fmla="*/ 30969 w 59861"/>
              <a:gd name="connsiteY16" fmla="*/ 8793 h 96290"/>
              <a:gd name="connsiteX17" fmla="*/ 16145 w 59861"/>
              <a:gd name="connsiteY17" fmla="*/ 15724 h 96290"/>
              <a:gd name="connsiteX18" fmla="*/ 10738 w 59861"/>
              <a:gd name="connsiteY18" fmla="*/ 35274 h 96290"/>
              <a:gd name="connsiteX19" fmla="*/ 15993 w 59861"/>
              <a:gd name="connsiteY19" fmla="*/ 52856 h 96290"/>
              <a:gd name="connsiteX20" fmla="*/ 29553 w 59861"/>
              <a:gd name="connsiteY20" fmla="*/ 59224 h 96290"/>
              <a:gd name="connsiteX21" fmla="*/ 44096 w 59861"/>
              <a:gd name="connsiteY21" fmla="*/ 52985 h 96290"/>
              <a:gd name="connsiteX22" fmla="*/ 49470 w 59861"/>
              <a:gd name="connsiteY22" fmla="*/ 37242 h 9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861" h="96290">
                <a:moveTo>
                  <a:pt x="59861" y="96291"/>
                </a:moveTo>
                <a:lnTo>
                  <a:pt x="49470" y="96291"/>
                </a:lnTo>
                <a:lnTo>
                  <a:pt x="49470" y="55299"/>
                </a:lnTo>
                <a:lnTo>
                  <a:pt x="49221" y="55299"/>
                </a:lnTo>
                <a:cubicBezTo>
                  <a:pt x="45016" y="63571"/>
                  <a:pt x="36300" y="68545"/>
                  <a:pt x="27044" y="67961"/>
                </a:cubicBezTo>
                <a:cubicBezTo>
                  <a:pt x="19513" y="68242"/>
                  <a:pt x="12275" y="65031"/>
                  <a:pt x="7430" y="59257"/>
                </a:cubicBezTo>
                <a:cubicBezTo>
                  <a:pt x="2196" y="52488"/>
                  <a:pt x="-422" y="44065"/>
                  <a:pt x="55" y="35523"/>
                </a:cubicBezTo>
                <a:cubicBezTo>
                  <a:pt x="-424" y="26224"/>
                  <a:pt x="2454" y="17065"/>
                  <a:pt x="8165" y="9712"/>
                </a:cubicBezTo>
                <a:cubicBezTo>
                  <a:pt x="13538" y="3290"/>
                  <a:pt x="21585" y="-279"/>
                  <a:pt x="29953" y="46"/>
                </a:cubicBezTo>
                <a:cubicBezTo>
                  <a:pt x="37872" y="-484"/>
                  <a:pt x="45382" y="3625"/>
                  <a:pt x="49221" y="10567"/>
                </a:cubicBezTo>
                <a:lnTo>
                  <a:pt x="49470" y="10567"/>
                </a:lnTo>
                <a:lnTo>
                  <a:pt x="49470" y="1570"/>
                </a:lnTo>
                <a:lnTo>
                  <a:pt x="59861" y="1570"/>
                </a:lnTo>
                <a:close/>
                <a:moveTo>
                  <a:pt x="49470" y="37242"/>
                </a:moveTo>
                <a:lnTo>
                  <a:pt x="49470" y="27802"/>
                </a:lnTo>
                <a:cubicBezTo>
                  <a:pt x="49593" y="22785"/>
                  <a:pt x="47714" y="17930"/>
                  <a:pt x="44247" y="14308"/>
                </a:cubicBezTo>
                <a:cubicBezTo>
                  <a:pt x="40814" y="10653"/>
                  <a:pt x="35981" y="8642"/>
                  <a:pt x="30969" y="8793"/>
                </a:cubicBezTo>
                <a:cubicBezTo>
                  <a:pt x="25198" y="8566"/>
                  <a:pt x="19675" y="11150"/>
                  <a:pt x="16145" y="15724"/>
                </a:cubicBezTo>
                <a:cubicBezTo>
                  <a:pt x="12200" y="21455"/>
                  <a:pt x="10296" y="28332"/>
                  <a:pt x="10738" y="35274"/>
                </a:cubicBezTo>
                <a:cubicBezTo>
                  <a:pt x="10371" y="41567"/>
                  <a:pt x="12232" y="47795"/>
                  <a:pt x="15993" y="52856"/>
                </a:cubicBezTo>
                <a:cubicBezTo>
                  <a:pt x="19263" y="56986"/>
                  <a:pt x="24284" y="59343"/>
                  <a:pt x="29553" y="59224"/>
                </a:cubicBezTo>
                <a:cubicBezTo>
                  <a:pt x="35095" y="59451"/>
                  <a:pt x="40445" y="57159"/>
                  <a:pt x="44096" y="52985"/>
                </a:cubicBezTo>
                <a:cubicBezTo>
                  <a:pt x="47776" y="48585"/>
                  <a:pt x="49691" y="42973"/>
                  <a:pt x="49470" y="37242"/>
                </a:cubicBezTo>
                <a:close/>
              </a:path>
            </a:pathLst>
          </a:custGeom>
          <a:solidFill>
            <a:srgbClr val="000000"/>
          </a:solidFill>
          <a:ln w="1079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FEFBC59-8DBE-42AE-8C9C-8E2D6B93527D}"/>
              </a:ext>
            </a:extLst>
          </p:cNvPr>
          <p:cNvSpPr/>
          <p:nvPr/>
        </p:nvSpPr>
        <p:spPr>
          <a:xfrm>
            <a:off x="3542020" y="3765536"/>
            <a:ext cx="53880" cy="66411"/>
          </a:xfrm>
          <a:custGeom>
            <a:avLst/>
            <a:gdLst>
              <a:gd name="connsiteX0" fmla="*/ 53859 w 53880"/>
              <a:gd name="connsiteY0" fmla="*/ 64877 h 66411"/>
              <a:gd name="connsiteX1" fmla="*/ 43468 w 53880"/>
              <a:gd name="connsiteY1" fmla="*/ 64877 h 66411"/>
              <a:gd name="connsiteX2" fmla="*/ 43468 w 53880"/>
              <a:gd name="connsiteY2" fmla="*/ 54616 h 66411"/>
              <a:gd name="connsiteX3" fmla="*/ 43208 w 53880"/>
              <a:gd name="connsiteY3" fmla="*/ 54616 h 66411"/>
              <a:gd name="connsiteX4" fmla="*/ 23194 w 53880"/>
              <a:gd name="connsiteY4" fmla="*/ 66391 h 66411"/>
              <a:gd name="connsiteX5" fmla="*/ 0 w 53880"/>
              <a:gd name="connsiteY5" fmla="*/ 38775 h 66411"/>
              <a:gd name="connsiteX6" fmla="*/ 0 w 53880"/>
              <a:gd name="connsiteY6" fmla="*/ 0 h 66411"/>
              <a:gd name="connsiteX7" fmla="*/ 10326 w 53880"/>
              <a:gd name="connsiteY7" fmla="*/ 0 h 66411"/>
              <a:gd name="connsiteX8" fmla="*/ 10326 w 53880"/>
              <a:gd name="connsiteY8" fmla="*/ 37121 h 66411"/>
              <a:gd name="connsiteX9" fmla="*/ 26048 w 53880"/>
              <a:gd name="connsiteY9" fmla="*/ 57665 h 66411"/>
              <a:gd name="connsiteX10" fmla="*/ 38580 w 53880"/>
              <a:gd name="connsiteY10" fmla="*/ 52086 h 66411"/>
              <a:gd name="connsiteX11" fmla="*/ 43489 w 53880"/>
              <a:gd name="connsiteY11" fmla="*/ 37423 h 66411"/>
              <a:gd name="connsiteX12" fmla="*/ 43489 w 53880"/>
              <a:gd name="connsiteY12" fmla="*/ 43 h 66411"/>
              <a:gd name="connsiteX13" fmla="*/ 53880 w 53880"/>
              <a:gd name="connsiteY13" fmla="*/ 43 h 6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880" h="66411">
                <a:moveTo>
                  <a:pt x="53859" y="64877"/>
                </a:moveTo>
                <a:lnTo>
                  <a:pt x="43468" y="64877"/>
                </a:lnTo>
                <a:lnTo>
                  <a:pt x="43468" y="54616"/>
                </a:lnTo>
                <a:lnTo>
                  <a:pt x="43208" y="54616"/>
                </a:lnTo>
                <a:cubicBezTo>
                  <a:pt x="39446" y="62152"/>
                  <a:pt x="31605" y="66759"/>
                  <a:pt x="23194" y="66391"/>
                </a:cubicBezTo>
                <a:cubicBezTo>
                  <a:pt x="7731" y="66391"/>
                  <a:pt x="0" y="57189"/>
                  <a:pt x="0" y="38775"/>
                </a:cubicBezTo>
                <a:lnTo>
                  <a:pt x="0" y="0"/>
                </a:lnTo>
                <a:lnTo>
                  <a:pt x="10326" y="0"/>
                </a:lnTo>
                <a:lnTo>
                  <a:pt x="10326" y="37121"/>
                </a:lnTo>
                <a:cubicBezTo>
                  <a:pt x="10326" y="50820"/>
                  <a:pt x="15567" y="57665"/>
                  <a:pt x="26048" y="57665"/>
                </a:cubicBezTo>
                <a:cubicBezTo>
                  <a:pt x="30854" y="57795"/>
                  <a:pt x="35462" y="55740"/>
                  <a:pt x="38580" y="52086"/>
                </a:cubicBezTo>
                <a:cubicBezTo>
                  <a:pt x="41981" y="47977"/>
                  <a:pt x="43730" y="42754"/>
                  <a:pt x="43489" y="37423"/>
                </a:cubicBezTo>
                <a:lnTo>
                  <a:pt x="43489" y="43"/>
                </a:lnTo>
                <a:lnTo>
                  <a:pt x="53880" y="43"/>
                </a:lnTo>
                <a:close/>
              </a:path>
            </a:pathLst>
          </a:custGeom>
          <a:solidFill>
            <a:srgbClr val="000000"/>
          </a:solidFill>
          <a:ln w="1079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97032330-3937-43F4-8A0E-80547A48EEA2}"/>
              </a:ext>
            </a:extLst>
          </p:cNvPr>
          <p:cNvSpPr/>
          <p:nvPr/>
        </p:nvSpPr>
        <p:spPr>
          <a:xfrm>
            <a:off x="3612318" y="3763949"/>
            <a:ext cx="56716" cy="68000"/>
          </a:xfrm>
          <a:custGeom>
            <a:avLst/>
            <a:gdLst>
              <a:gd name="connsiteX0" fmla="*/ 56677 w 56716"/>
              <a:gd name="connsiteY0" fmla="*/ 36620 h 68000"/>
              <a:gd name="connsiteX1" fmla="*/ 10863 w 56716"/>
              <a:gd name="connsiteY1" fmla="*/ 36620 h 68000"/>
              <a:gd name="connsiteX2" fmla="*/ 16691 w 56716"/>
              <a:gd name="connsiteY2" fmla="*/ 53348 h 68000"/>
              <a:gd name="connsiteX3" fmla="*/ 32024 w 56716"/>
              <a:gd name="connsiteY3" fmla="*/ 59241 h 68000"/>
              <a:gd name="connsiteX4" fmla="*/ 52168 w 56716"/>
              <a:gd name="connsiteY4" fmla="*/ 52018 h 68000"/>
              <a:gd name="connsiteX5" fmla="*/ 52168 w 56716"/>
              <a:gd name="connsiteY5" fmla="*/ 61750 h 68000"/>
              <a:gd name="connsiteX6" fmla="*/ 29558 w 56716"/>
              <a:gd name="connsiteY6" fmla="*/ 67956 h 68000"/>
              <a:gd name="connsiteX7" fmla="*/ 7933 w 56716"/>
              <a:gd name="connsiteY7" fmla="*/ 59122 h 68000"/>
              <a:gd name="connsiteX8" fmla="*/ 72 w 56716"/>
              <a:gd name="connsiteY8" fmla="*/ 34253 h 68000"/>
              <a:gd name="connsiteX9" fmla="*/ 8657 w 56716"/>
              <a:gd name="connsiteY9" fmla="*/ 9577 h 68000"/>
              <a:gd name="connsiteX10" fmla="*/ 29980 w 56716"/>
              <a:gd name="connsiteY10" fmla="*/ 41 h 68000"/>
              <a:gd name="connsiteX11" fmla="*/ 49681 w 56716"/>
              <a:gd name="connsiteY11" fmla="*/ 8280 h 68000"/>
              <a:gd name="connsiteX12" fmla="*/ 56655 w 56716"/>
              <a:gd name="connsiteY12" fmla="*/ 31149 h 68000"/>
              <a:gd name="connsiteX13" fmla="*/ 46026 w 56716"/>
              <a:gd name="connsiteY13" fmla="*/ 27819 h 68000"/>
              <a:gd name="connsiteX14" fmla="*/ 41701 w 56716"/>
              <a:gd name="connsiteY14" fmla="*/ 13816 h 68000"/>
              <a:gd name="connsiteX15" fmla="*/ 29807 w 56716"/>
              <a:gd name="connsiteY15" fmla="*/ 8810 h 68000"/>
              <a:gd name="connsiteX16" fmla="*/ 17329 w 56716"/>
              <a:gd name="connsiteY16" fmla="*/ 14065 h 68000"/>
              <a:gd name="connsiteX17" fmla="*/ 10993 w 56716"/>
              <a:gd name="connsiteY17" fmla="*/ 27819 h 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716" h="68000">
                <a:moveTo>
                  <a:pt x="56677" y="36620"/>
                </a:moveTo>
                <a:lnTo>
                  <a:pt x="10863" y="36620"/>
                </a:lnTo>
                <a:cubicBezTo>
                  <a:pt x="10629" y="42730"/>
                  <a:pt x="12711" y="48709"/>
                  <a:pt x="16691" y="53348"/>
                </a:cubicBezTo>
                <a:cubicBezTo>
                  <a:pt x="20731" y="57403"/>
                  <a:pt x="26307" y="59544"/>
                  <a:pt x="32024" y="59241"/>
                </a:cubicBezTo>
                <a:cubicBezTo>
                  <a:pt x="39370" y="59230"/>
                  <a:pt x="46486" y="56678"/>
                  <a:pt x="52168" y="52018"/>
                </a:cubicBezTo>
                <a:lnTo>
                  <a:pt x="52168" y="61750"/>
                </a:lnTo>
                <a:cubicBezTo>
                  <a:pt x="45486" y="66172"/>
                  <a:pt x="37564" y="68345"/>
                  <a:pt x="29558" y="67956"/>
                </a:cubicBezTo>
                <a:cubicBezTo>
                  <a:pt x="21393" y="68389"/>
                  <a:pt x="13462" y="65145"/>
                  <a:pt x="7933" y="59122"/>
                </a:cubicBezTo>
                <a:cubicBezTo>
                  <a:pt x="2308" y="52104"/>
                  <a:pt x="-495" y="43227"/>
                  <a:pt x="72" y="34253"/>
                </a:cubicBezTo>
                <a:cubicBezTo>
                  <a:pt x="-308" y="25235"/>
                  <a:pt x="2763" y="16411"/>
                  <a:pt x="8657" y="9577"/>
                </a:cubicBezTo>
                <a:cubicBezTo>
                  <a:pt x="13997" y="3393"/>
                  <a:pt x="21809" y="-100"/>
                  <a:pt x="29980" y="41"/>
                </a:cubicBezTo>
                <a:cubicBezTo>
                  <a:pt x="37465" y="-392"/>
                  <a:pt x="44730" y="2647"/>
                  <a:pt x="49681" y="8280"/>
                </a:cubicBezTo>
                <a:cubicBezTo>
                  <a:pt x="54671" y="14822"/>
                  <a:pt x="57146" y="22931"/>
                  <a:pt x="56655" y="31149"/>
                </a:cubicBezTo>
                <a:close/>
                <a:moveTo>
                  <a:pt x="46026" y="27819"/>
                </a:moveTo>
                <a:cubicBezTo>
                  <a:pt x="46298" y="22780"/>
                  <a:pt x="44763" y="17817"/>
                  <a:pt x="41701" y="13816"/>
                </a:cubicBezTo>
                <a:cubicBezTo>
                  <a:pt x="38713" y="10410"/>
                  <a:pt x="34329" y="8572"/>
                  <a:pt x="29807" y="8810"/>
                </a:cubicBezTo>
                <a:cubicBezTo>
                  <a:pt x="25094" y="8734"/>
                  <a:pt x="20565" y="10637"/>
                  <a:pt x="17329" y="14065"/>
                </a:cubicBezTo>
                <a:cubicBezTo>
                  <a:pt x="13775" y="17839"/>
                  <a:pt x="11551" y="22661"/>
                  <a:pt x="10993" y="27819"/>
                </a:cubicBezTo>
                <a:close/>
              </a:path>
            </a:pathLst>
          </a:custGeom>
          <a:solidFill>
            <a:srgbClr val="000000"/>
          </a:solidFill>
          <a:ln w="10798"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BB4E22E-C49C-41F4-BD9E-DA09B65FAF32}"/>
              </a:ext>
            </a:extLst>
          </p:cNvPr>
          <p:cNvSpPr/>
          <p:nvPr/>
        </p:nvSpPr>
        <p:spPr>
          <a:xfrm>
            <a:off x="3680770" y="3763996"/>
            <a:ext cx="43158" cy="67881"/>
          </a:xfrm>
          <a:custGeom>
            <a:avLst/>
            <a:gdLst>
              <a:gd name="connsiteX0" fmla="*/ 0 w 43158"/>
              <a:gd name="connsiteY0" fmla="*/ 64071 h 67881"/>
              <a:gd name="connsiteX1" fmla="*/ 0 w 43158"/>
              <a:gd name="connsiteY1" fmla="*/ 52923 h 67881"/>
              <a:gd name="connsiteX2" fmla="*/ 18695 w 43158"/>
              <a:gd name="connsiteY2" fmla="*/ 59195 h 67881"/>
              <a:gd name="connsiteX3" fmla="*/ 32374 w 43158"/>
              <a:gd name="connsiteY3" fmla="*/ 50069 h 67881"/>
              <a:gd name="connsiteX4" fmla="*/ 31206 w 43158"/>
              <a:gd name="connsiteY4" fmla="*/ 45668 h 67881"/>
              <a:gd name="connsiteX5" fmla="*/ 28038 w 43158"/>
              <a:gd name="connsiteY5" fmla="*/ 42424 h 67881"/>
              <a:gd name="connsiteX6" fmla="*/ 23356 w 43158"/>
              <a:gd name="connsiteY6" fmla="*/ 39926 h 67881"/>
              <a:gd name="connsiteX7" fmla="*/ 17549 w 43158"/>
              <a:gd name="connsiteY7" fmla="*/ 37612 h 67881"/>
              <a:gd name="connsiteX8" fmla="*/ 9980 w 43158"/>
              <a:gd name="connsiteY8" fmla="*/ 34152 h 67881"/>
              <a:gd name="connsiteX9" fmla="*/ 4574 w 43158"/>
              <a:gd name="connsiteY9" fmla="*/ 30227 h 67881"/>
              <a:gd name="connsiteX10" fmla="*/ 1330 w 43158"/>
              <a:gd name="connsiteY10" fmla="*/ 25253 h 67881"/>
              <a:gd name="connsiteX11" fmla="*/ 249 w 43158"/>
              <a:gd name="connsiteY11" fmla="*/ 18765 h 67881"/>
              <a:gd name="connsiteX12" fmla="*/ 2336 w 43158"/>
              <a:gd name="connsiteY12" fmla="*/ 10677 h 67881"/>
              <a:gd name="connsiteX13" fmla="*/ 7915 w 43158"/>
              <a:gd name="connsiteY13" fmla="*/ 4795 h 67881"/>
              <a:gd name="connsiteX14" fmla="*/ 15862 w 43158"/>
              <a:gd name="connsiteY14" fmla="*/ 1216 h 67881"/>
              <a:gd name="connsiteX15" fmla="*/ 25086 w 43158"/>
              <a:gd name="connsiteY15" fmla="*/ 5 h 67881"/>
              <a:gd name="connsiteX16" fmla="*/ 40159 w 43158"/>
              <a:gd name="connsiteY16" fmla="*/ 2925 h 67881"/>
              <a:gd name="connsiteX17" fmla="*/ 40159 w 43158"/>
              <a:gd name="connsiteY17" fmla="*/ 13435 h 67881"/>
              <a:gd name="connsiteX18" fmla="*/ 23691 w 43158"/>
              <a:gd name="connsiteY18" fmla="*/ 8753 h 67881"/>
              <a:gd name="connsiteX19" fmla="*/ 18436 w 43158"/>
              <a:gd name="connsiteY19" fmla="*/ 9412 h 67881"/>
              <a:gd name="connsiteX20" fmla="*/ 14414 w 43158"/>
              <a:gd name="connsiteY20" fmla="*/ 11283 h 67881"/>
              <a:gd name="connsiteX21" fmla="*/ 11808 w 43158"/>
              <a:gd name="connsiteY21" fmla="*/ 14170 h 67881"/>
              <a:gd name="connsiteX22" fmla="*/ 10889 w 43158"/>
              <a:gd name="connsiteY22" fmla="*/ 17879 h 67881"/>
              <a:gd name="connsiteX23" fmla="*/ 11808 w 43158"/>
              <a:gd name="connsiteY23" fmla="*/ 22117 h 67881"/>
              <a:gd name="connsiteX24" fmla="*/ 14500 w 43158"/>
              <a:gd name="connsiteY24" fmla="*/ 25156 h 67881"/>
              <a:gd name="connsiteX25" fmla="*/ 18825 w 43158"/>
              <a:gd name="connsiteY25" fmla="*/ 27567 h 67881"/>
              <a:gd name="connsiteX26" fmla="*/ 24588 w 43158"/>
              <a:gd name="connsiteY26" fmla="*/ 29914 h 67881"/>
              <a:gd name="connsiteX27" fmla="*/ 32320 w 43158"/>
              <a:gd name="connsiteY27" fmla="*/ 33298 h 67881"/>
              <a:gd name="connsiteX28" fmla="*/ 38148 w 43158"/>
              <a:gd name="connsiteY28" fmla="*/ 37234 h 67881"/>
              <a:gd name="connsiteX29" fmla="*/ 41857 w 43158"/>
              <a:gd name="connsiteY29" fmla="*/ 42262 h 67881"/>
              <a:gd name="connsiteX30" fmla="*/ 43154 w 43158"/>
              <a:gd name="connsiteY30" fmla="*/ 49042 h 67881"/>
              <a:gd name="connsiteX31" fmla="*/ 40992 w 43158"/>
              <a:gd name="connsiteY31" fmla="*/ 57411 h 67881"/>
              <a:gd name="connsiteX32" fmla="*/ 35315 w 43158"/>
              <a:gd name="connsiteY32" fmla="*/ 63304 h 67881"/>
              <a:gd name="connsiteX33" fmla="*/ 27140 w 43158"/>
              <a:gd name="connsiteY33" fmla="*/ 66785 h 67881"/>
              <a:gd name="connsiteX34" fmla="*/ 17409 w 43158"/>
              <a:gd name="connsiteY34" fmla="*/ 67867 h 67881"/>
              <a:gd name="connsiteX35" fmla="*/ 0 w 43158"/>
              <a:gd name="connsiteY35" fmla="*/ 64071 h 6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3158" h="67881">
                <a:moveTo>
                  <a:pt x="0" y="64071"/>
                </a:moveTo>
                <a:lnTo>
                  <a:pt x="0" y="52923"/>
                </a:lnTo>
                <a:cubicBezTo>
                  <a:pt x="5377" y="57000"/>
                  <a:pt x="11945" y="59206"/>
                  <a:pt x="18695" y="59195"/>
                </a:cubicBezTo>
                <a:cubicBezTo>
                  <a:pt x="27822" y="59195"/>
                  <a:pt x="32385" y="56156"/>
                  <a:pt x="32374" y="50069"/>
                </a:cubicBezTo>
                <a:cubicBezTo>
                  <a:pt x="32428" y="48522"/>
                  <a:pt x="32017" y="46987"/>
                  <a:pt x="31206" y="45668"/>
                </a:cubicBezTo>
                <a:cubicBezTo>
                  <a:pt x="30373" y="44392"/>
                  <a:pt x="29292" y="43289"/>
                  <a:pt x="28038" y="42424"/>
                </a:cubicBezTo>
                <a:cubicBezTo>
                  <a:pt x="26578" y="41418"/>
                  <a:pt x="24999" y="40586"/>
                  <a:pt x="23356" y="39926"/>
                </a:cubicBezTo>
                <a:cubicBezTo>
                  <a:pt x="21561" y="39202"/>
                  <a:pt x="19625" y="38434"/>
                  <a:pt x="17549" y="37612"/>
                </a:cubicBezTo>
                <a:cubicBezTo>
                  <a:pt x="14964" y="36596"/>
                  <a:pt x="12437" y="35450"/>
                  <a:pt x="9980" y="34152"/>
                </a:cubicBezTo>
                <a:cubicBezTo>
                  <a:pt x="7995" y="33114"/>
                  <a:pt x="6173" y="31795"/>
                  <a:pt x="4574" y="30227"/>
                </a:cubicBezTo>
                <a:cubicBezTo>
                  <a:pt x="3165" y="28811"/>
                  <a:pt x="2061" y="27113"/>
                  <a:pt x="1330" y="25253"/>
                </a:cubicBezTo>
                <a:cubicBezTo>
                  <a:pt x="561" y="23177"/>
                  <a:pt x="195" y="20982"/>
                  <a:pt x="249" y="18765"/>
                </a:cubicBezTo>
                <a:cubicBezTo>
                  <a:pt x="197" y="15933"/>
                  <a:pt x="918" y="13132"/>
                  <a:pt x="2336" y="10677"/>
                </a:cubicBezTo>
                <a:cubicBezTo>
                  <a:pt x="3739" y="8331"/>
                  <a:pt x="5644" y="6320"/>
                  <a:pt x="7915" y="4795"/>
                </a:cubicBezTo>
                <a:cubicBezTo>
                  <a:pt x="10343" y="3163"/>
                  <a:pt x="13030" y="1952"/>
                  <a:pt x="15862" y="1216"/>
                </a:cubicBezTo>
                <a:cubicBezTo>
                  <a:pt x="18870" y="405"/>
                  <a:pt x="21971" y="-6"/>
                  <a:pt x="25086" y="5"/>
                </a:cubicBezTo>
                <a:cubicBezTo>
                  <a:pt x="30254" y="-81"/>
                  <a:pt x="35391" y="913"/>
                  <a:pt x="40159" y="2925"/>
                </a:cubicBezTo>
                <a:lnTo>
                  <a:pt x="40159" y="13435"/>
                </a:lnTo>
                <a:cubicBezTo>
                  <a:pt x="35261" y="10277"/>
                  <a:pt x="29519" y="8645"/>
                  <a:pt x="23691" y="8753"/>
                </a:cubicBezTo>
                <a:cubicBezTo>
                  <a:pt x="21918" y="8731"/>
                  <a:pt x="20149" y="8947"/>
                  <a:pt x="18436" y="9412"/>
                </a:cubicBezTo>
                <a:cubicBezTo>
                  <a:pt x="16997" y="9802"/>
                  <a:pt x="15635" y="10429"/>
                  <a:pt x="14414" y="11283"/>
                </a:cubicBezTo>
                <a:cubicBezTo>
                  <a:pt x="13336" y="12029"/>
                  <a:pt x="12443" y="13024"/>
                  <a:pt x="11808" y="14170"/>
                </a:cubicBezTo>
                <a:cubicBezTo>
                  <a:pt x="11193" y="15305"/>
                  <a:pt x="10877" y="16581"/>
                  <a:pt x="10889" y="17879"/>
                </a:cubicBezTo>
                <a:cubicBezTo>
                  <a:pt x="10842" y="19349"/>
                  <a:pt x="11158" y="20798"/>
                  <a:pt x="11808" y="22117"/>
                </a:cubicBezTo>
                <a:cubicBezTo>
                  <a:pt x="12473" y="23318"/>
                  <a:pt x="13391" y="24356"/>
                  <a:pt x="14500" y="25156"/>
                </a:cubicBezTo>
                <a:cubicBezTo>
                  <a:pt x="15840" y="26129"/>
                  <a:pt x="17292" y="26940"/>
                  <a:pt x="18825" y="27567"/>
                </a:cubicBezTo>
                <a:cubicBezTo>
                  <a:pt x="20512" y="28281"/>
                  <a:pt x="22437" y="29070"/>
                  <a:pt x="24588" y="29914"/>
                </a:cubicBezTo>
                <a:cubicBezTo>
                  <a:pt x="27227" y="30908"/>
                  <a:pt x="29800" y="32033"/>
                  <a:pt x="32320" y="33298"/>
                </a:cubicBezTo>
                <a:cubicBezTo>
                  <a:pt x="34428" y="34347"/>
                  <a:pt x="36385" y="35666"/>
                  <a:pt x="38148" y="37234"/>
                </a:cubicBezTo>
                <a:cubicBezTo>
                  <a:pt x="39716" y="38639"/>
                  <a:pt x="40981" y="40348"/>
                  <a:pt x="41857" y="42262"/>
                </a:cubicBezTo>
                <a:cubicBezTo>
                  <a:pt x="42765" y="44403"/>
                  <a:pt x="43208" y="46717"/>
                  <a:pt x="43154" y="49042"/>
                </a:cubicBezTo>
                <a:cubicBezTo>
                  <a:pt x="43208" y="51972"/>
                  <a:pt x="42462" y="54870"/>
                  <a:pt x="40992" y="57411"/>
                </a:cubicBezTo>
                <a:cubicBezTo>
                  <a:pt x="39575" y="59779"/>
                  <a:pt x="37629" y="61790"/>
                  <a:pt x="35315" y="63304"/>
                </a:cubicBezTo>
                <a:cubicBezTo>
                  <a:pt x="32806" y="64926"/>
                  <a:pt x="30049" y="66104"/>
                  <a:pt x="27140" y="66785"/>
                </a:cubicBezTo>
                <a:cubicBezTo>
                  <a:pt x="23951" y="67542"/>
                  <a:pt x="20684" y="67899"/>
                  <a:pt x="17409" y="67867"/>
                </a:cubicBezTo>
                <a:cubicBezTo>
                  <a:pt x="11383" y="68040"/>
                  <a:pt x="5405" y="66742"/>
                  <a:pt x="0" y="64071"/>
                </a:cubicBezTo>
                <a:close/>
              </a:path>
            </a:pathLst>
          </a:custGeom>
          <a:solidFill>
            <a:srgbClr val="000000"/>
          </a:solidFill>
          <a:ln w="1079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314EB72-4D16-454C-BABC-2405B264CD92}"/>
              </a:ext>
            </a:extLst>
          </p:cNvPr>
          <p:cNvSpPr/>
          <p:nvPr/>
        </p:nvSpPr>
        <p:spPr>
          <a:xfrm>
            <a:off x="3731980" y="3746300"/>
            <a:ext cx="37844" cy="85528"/>
          </a:xfrm>
          <a:custGeom>
            <a:avLst/>
            <a:gdLst>
              <a:gd name="connsiteX0" fmla="*/ 37845 w 37844"/>
              <a:gd name="connsiteY0" fmla="*/ 83475 h 85528"/>
              <a:gd name="connsiteX1" fmla="*/ 28113 w 37844"/>
              <a:gd name="connsiteY1" fmla="*/ 85508 h 85528"/>
              <a:gd name="connsiteX2" fmla="*/ 11072 w 37844"/>
              <a:gd name="connsiteY2" fmla="*/ 66499 h 85528"/>
              <a:gd name="connsiteX3" fmla="*/ 11072 w 37844"/>
              <a:gd name="connsiteY3" fmla="*/ 28070 h 85528"/>
              <a:gd name="connsiteX4" fmla="*/ 0 w 37844"/>
              <a:gd name="connsiteY4" fmla="*/ 28070 h 85528"/>
              <a:gd name="connsiteX5" fmla="*/ 0 w 37844"/>
              <a:gd name="connsiteY5" fmla="*/ 19204 h 85528"/>
              <a:gd name="connsiteX6" fmla="*/ 11148 w 37844"/>
              <a:gd name="connsiteY6" fmla="*/ 19204 h 85528"/>
              <a:gd name="connsiteX7" fmla="*/ 11148 w 37844"/>
              <a:gd name="connsiteY7" fmla="*/ 3363 h 85528"/>
              <a:gd name="connsiteX8" fmla="*/ 21539 w 37844"/>
              <a:gd name="connsiteY8" fmla="*/ 0 h 85528"/>
              <a:gd name="connsiteX9" fmla="*/ 21539 w 37844"/>
              <a:gd name="connsiteY9" fmla="*/ 19204 h 85528"/>
              <a:gd name="connsiteX10" fmla="*/ 37845 w 37844"/>
              <a:gd name="connsiteY10" fmla="*/ 19204 h 85528"/>
              <a:gd name="connsiteX11" fmla="*/ 37845 w 37844"/>
              <a:gd name="connsiteY11" fmla="*/ 28070 h 85528"/>
              <a:gd name="connsiteX12" fmla="*/ 21496 w 37844"/>
              <a:gd name="connsiteY12" fmla="*/ 28070 h 85528"/>
              <a:gd name="connsiteX13" fmla="*/ 21496 w 37844"/>
              <a:gd name="connsiteY13" fmla="*/ 64628 h 85528"/>
              <a:gd name="connsiteX14" fmla="*/ 23659 w 37844"/>
              <a:gd name="connsiteY14" fmla="*/ 73938 h 85528"/>
              <a:gd name="connsiteX15" fmla="*/ 31011 w 37844"/>
              <a:gd name="connsiteY15" fmla="*/ 76728 h 85528"/>
              <a:gd name="connsiteX16" fmla="*/ 37791 w 37844"/>
              <a:gd name="connsiteY16" fmla="*/ 74565 h 8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44" h="85528">
                <a:moveTo>
                  <a:pt x="37845" y="83475"/>
                </a:moveTo>
                <a:cubicBezTo>
                  <a:pt x="34828" y="84957"/>
                  <a:pt x="31476" y="85659"/>
                  <a:pt x="28113" y="85508"/>
                </a:cubicBezTo>
                <a:cubicBezTo>
                  <a:pt x="16749" y="85508"/>
                  <a:pt x="11072" y="79172"/>
                  <a:pt x="11072" y="66499"/>
                </a:cubicBezTo>
                <a:lnTo>
                  <a:pt x="11072" y="28070"/>
                </a:lnTo>
                <a:lnTo>
                  <a:pt x="0" y="28070"/>
                </a:lnTo>
                <a:lnTo>
                  <a:pt x="0" y="19204"/>
                </a:lnTo>
                <a:lnTo>
                  <a:pt x="11148" y="19204"/>
                </a:lnTo>
                <a:lnTo>
                  <a:pt x="11148" y="3363"/>
                </a:lnTo>
                <a:lnTo>
                  <a:pt x="21539" y="0"/>
                </a:lnTo>
                <a:lnTo>
                  <a:pt x="21539" y="19204"/>
                </a:lnTo>
                <a:lnTo>
                  <a:pt x="37845" y="19204"/>
                </a:lnTo>
                <a:lnTo>
                  <a:pt x="37845" y="28070"/>
                </a:lnTo>
                <a:lnTo>
                  <a:pt x="21496" y="28070"/>
                </a:lnTo>
                <a:lnTo>
                  <a:pt x="21496" y="64628"/>
                </a:lnTo>
                <a:cubicBezTo>
                  <a:pt x="21193" y="67883"/>
                  <a:pt x="21950" y="71149"/>
                  <a:pt x="23659" y="73938"/>
                </a:cubicBezTo>
                <a:cubicBezTo>
                  <a:pt x="25540" y="75971"/>
                  <a:pt x="28254" y="76998"/>
                  <a:pt x="31011" y="76728"/>
                </a:cubicBezTo>
                <a:cubicBezTo>
                  <a:pt x="33444" y="76782"/>
                  <a:pt x="35834" y="76025"/>
                  <a:pt x="37791" y="74565"/>
                </a:cubicBezTo>
                <a:close/>
              </a:path>
            </a:pathLst>
          </a:custGeom>
          <a:solidFill>
            <a:srgbClr val="000000"/>
          </a:solidFill>
          <a:ln w="1079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20F7093-47E9-4E6D-86A1-45FA04E8721E}"/>
              </a:ext>
            </a:extLst>
          </p:cNvPr>
          <p:cNvSpPr/>
          <p:nvPr/>
        </p:nvSpPr>
        <p:spPr>
          <a:xfrm>
            <a:off x="3779805" y="3763996"/>
            <a:ext cx="43115" cy="67881"/>
          </a:xfrm>
          <a:custGeom>
            <a:avLst/>
            <a:gdLst>
              <a:gd name="connsiteX0" fmla="*/ 0 w 43115"/>
              <a:gd name="connsiteY0" fmla="*/ 64071 h 67881"/>
              <a:gd name="connsiteX1" fmla="*/ 0 w 43115"/>
              <a:gd name="connsiteY1" fmla="*/ 52923 h 67881"/>
              <a:gd name="connsiteX2" fmla="*/ 18685 w 43115"/>
              <a:gd name="connsiteY2" fmla="*/ 59195 h 67881"/>
              <a:gd name="connsiteX3" fmla="*/ 32374 w 43115"/>
              <a:gd name="connsiteY3" fmla="*/ 50069 h 67881"/>
              <a:gd name="connsiteX4" fmla="*/ 31195 w 43115"/>
              <a:gd name="connsiteY4" fmla="*/ 45668 h 67881"/>
              <a:gd name="connsiteX5" fmla="*/ 28027 w 43115"/>
              <a:gd name="connsiteY5" fmla="*/ 42424 h 67881"/>
              <a:gd name="connsiteX6" fmla="*/ 23345 w 43115"/>
              <a:gd name="connsiteY6" fmla="*/ 39926 h 67881"/>
              <a:gd name="connsiteX7" fmla="*/ 17549 w 43115"/>
              <a:gd name="connsiteY7" fmla="*/ 37612 h 67881"/>
              <a:gd name="connsiteX8" fmla="*/ 9980 w 43115"/>
              <a:gd name="connsiteY8" fmla="*/ 34152 h 67881"/>
              <a:gd name="connsiteX9" fmla="*/ 4574 w 43115"/>
              <a:gd name="connsiteY9" fmla="*/ 30227 h 67881"/>
              <a:gd name="connsiteX10" fmla="*/ 1276 w 43115"/>
              <a:gd name="connsiteY10" fmla="*/ 25253 h 67881"/>
              <a:gd name="connsiteX11" fmla="*/ 195 w 43115"/>
              <a:gd name="connsiteY11" fmla="*/ 18765 h 67881"/>
              <a:gd name="connsiteX12" fmla="*/ 2292 w 43115"/>
              <a:gd name="connsiteY12" fmla="*/ 10677 h 67881"/>
              <a:gd name="connsiteX13" fmla="*/ 7861 w 43115"/>
              <a:gd name="connsiteY13" fmla="*/ 4795 h 67881"/>
              <a:gd name="connsiteX14" fmla="*/ 15819 w 43115"/>
              <a:gd name="connsiteY14" fmla="*/ 1216 h 67881"/>
              <a:gd name="connsiteX15" fmla="*/ 25032 w 43115"/>
              <a:gd name="connsiteY15" fmla="*/ 5 h 67881"/>
              <a:gd name="connsiteX16" fmla="*/ 40116 w 43115"/>
              <a:gd name="connsiteY16" fmla="*/ 2925 h 67881"/>
              <a:gd name="connsiteX17" fmla="*/ 40116 w 43115"/>
              <a:gd name="connsiteY17" fmla="*/ 13435 h 67881"/>
              <a:gd name="connsiteX18" fmla="*/ 23637 w 43115"/>
              <a:gd name="connsiteY18" fmla="*/ 8753 h 67881"/>
              <a:gd name="connsiteX19" fmla="*/ 18382 w 43115"/>
              <a:gd name="connsiteY19" fmla="*/ 9412 h 67881"/>
              <a:gd name="connsiteX20" fmla="*/ 14359 w 43115"/>
              <a:gd name="connsiteY20" fmla="*/ 11283 h 67881"/>
              <a:gd name="connsiteX21" fmla="*/ 11764 w 43115"/>
              <a:gd name="connsiteY21" fmla="*/ 14170 h 67881"/>
              <a:gd name="connsiteX22" fmla="*/ 10845 w 43115"/>
              <a:gd name="connsiteY22" fmla="*/ 17879 h 67881"/>
              <a:gd name="connsiteX23" fmla="*/ 11764 w 43115"/>
              <a:gd name="connsiteY23" fmla="*/ 22117 h 67881"/>
              <a:gd name="connsiteX24" fmla="*/ 14457 w 43115"/>
              <a:gd name="connsiteY24" fmla="*/ 25156 h 67881"/>
              <a:gd name="connsiteX25" fmla="*/ 18782 w 43115"/>
              <a:gd name="connsiteY25" fmla="*/ 27567 h 67881"/>
              <a:gd name="connsiteX26" fmla="*/ 24545 w 43115"/>
              <a:gd name="connsiteY26" fmla="*/ 29914 h 67881"/>
              <a:gd name="connsiteX27" fmla="*/ 32276 w 43115"/>
              <a:gd name="connsiteY27" fmla="*/ 33298 h 67881"/>
              <a:gd name="connsiteX28" fmla="*/ 38105 w 43115"/>
              <a:gd name="connsiteY28" fmla="*/ 37234 h 67881"/>
              <a:gd name="connsiteX29" fmla="*/ 41813 w 43115"/>
              <a:gd name="connsiteY29" fmla="*/ 42262 h 67881"/>
              <a:gd name="connsiteX30" fmla="*/ 43111 w 43115"/>
              <a:gd name="connsiteY30" fmla="*/ 49042 h 67881"/>
              <a:gd name="connsiteX31" fmla="*/ 40948 w 43115"/>
              <a:gd name="connsiteY31" fmla="*/ 57411 h 67881"/>
              <a:gd name="connsiteX32" fmla="*/ 35272 w 43115"/>
              <a:gd name="connsiteY32" fmla="*/ 63304 h 67881"/>
              <a:gd name="connsiteX33" fmla="*/ 27108 w 43115"/>
              <a:gd name="connsiteY33" fmla="*/ 66785 h 67881"/>
              <a:gd name="connsiteX34" fmla="*/ 17376 w 43115"/>
              <a:gd name="connsiteY34" fmla="*/ 67867 h 67881"/>
              <a:gd name="connsiteX35" fmla="*/ 0 w 43115"/>
              <a:gd name="connsiteY35" fmla="*/ 64071 h 6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3115" h="67881">
                <a:moveTo>
                  <a:pt x="0" y="64071"/>
                </a:moveTo>
                <a:lnTo>
                  <a:pt x="0" y="52923"/>
                </a:lnTo>
                <a:cubicBezTo>
                  <a:pt x="5374" y="57011"/>
                  <a:pt x="11937" y="59206"/>
                  <a:pt x="18685" y="59195"/>
                </a:cubicBezTo>
                <a:cubicBezTo>
                  <a:pt x="27811" y="59195"/>
                  <a:pt x="32374" y="56156"/>
                  <a:pt x="32374" y="50069"/>
                </a:cubicBezTo>
                <a:cubicBezTo>
                  <a:pt x="32428" y="48522"/>
                  <a:pt x="32017" y="46987"/>
                  <a:pt x="31195" y="45668"/>
                </a:cubicBezTo>
                <a:cubicBezTo>
                  <a:pt x="30362" y="44392"/>
                  <a:pt x="29281" y="43289"/>
                  <a:pt x="28027" y="42424"/>
                </a:cubicBezTo>
                <a:cubicBezTo>
                  <a:pt x="26567" y="41418"/>
                  <a:pt x="24988" y="40586"/>
                  <a:pt x="23345" y="39926"/>
                </a:cubicBezTo>
                <a:cubicBezTo>
                  <a:pt x="21550" y="39202"/>
                  <a:pt x="19614" y="38434"/>
                  <a:pt x="17549" y="37612"/>
                </a:cubicBezTo>
                <a:cubicBezTo>
                  <a:pt x="14965" y="36596"/>
                  <a:pt x="12435" y="35450"/>
                  <a:pt x="9980" y="34152"/>
                </a:cubicBezTo>
                <a:cubicBezTo>
                  <a:pt x="7991" y="33125"/>
                  <a:pt x="6174" y="31795"/>
                  <a:pt x="4574" y="30227"/>
                </a:cubicBezTo>
                <a:cubicBezTo>
                  <a:pt x="3147" y="28811"/>
                  <a:pt x="2022" y="27124"/>
                  <a:pt x="1276" y="25253"/>
                </a:cubicBezTo>
                <a:cubicBezTo>
                  <a:pt x="508" y="23177"/>
                  <a:pt x="141" y="20982"/>
                  <a:pt x="195" y="18765"/>
                </a:cubicBezTo>
                <a:cubicBezTo>
                  <a:pt x="141" y="15933"/>
                  <a:pt x="865" y="13132"/>
                  <a:pt x="2292" y="10677"/>
                </a:cubicBezTo>
                <a:cubicBezTo>
                  <a:pt x="3687" y="8331"/>
                  <a:pt x="5590" y="6320"/>
                  <a:pt x="7861" y="4795"/>
                </a:cubicBezTo>
                <a:cubicBezTo>
                  <a:pt x="10294" y="3163"/>
                  <a:pt x="12986" y="1952"/>
                  <a:pt x="15819" y="1216"/>
                </a:cubicBezTo>
                <a:cubicBezTo>
                  <a:pt x="18825" y="405"/>
                  <a:pt x="21918" y="-6"/>
                  <a:pt x="25032" y="5"/>
                </a:cubicBezTo>
                <a:cubicBezTo>
                  <a:pt x="30211" y="-81"/>
                  <a:pt x="35347" y="913"/>
                  <a:pt x="40116" y="2925"/>
                </a:cubicBezTo>
                <a:lnTo>
                  <a:pt x="40116" y="13435"/>
                </a:lnTo>
                <a:cubicBezTo>
                  <a:pt x="35207" y="10277"/>
                  <a:pt x="29476" y="8645"/>
                  <a:pt x="23637" y="8753"/>
                </a:cubicBezTo>
                <a:cubicBezTo>
                  <a:pt x="21864" y="8731"/>
                  <a:pt x="20090" y="8947"/>
                  <a:pt x="18382" y="9412"/>
                </a:cubicBezTo>
                <a:cubicBezTo>
                  <a:pt x="16944" y="9802"/>
                  <a:pt x="15581" y="10429"/>
                  <a:pt x="14359" y="11283"/>
                </a:cubicBezTo>
                <a:cubicBezTo>
                  <a:pt x="13278" y="12029"/>
                  <a:pt x="12391" y="13024"/>
                  <a:pt x="11764" y="14170"/>
                </a:cubicBezTo>
                <a:cubicBezTo>
                  <a:pt x="11148" y="15305"/>
                  <a:pt x="10834" y="16581"/>
                  <a:pt x="10845" y="17879"/>
                </a:cubicBezTo>
                <a:cubicBezTo>
                  <a:pt x="10791" y="19349"/>
                  <a:pt x="11105" y="20798"/>
                  <a:pt x="11764" y="22117"/>
                </a:cubicBezTo>
                <a:cubicBezTo>
                  <a:pt x="12424" y="23318"/>
                  <a:pt x="13343" y="24356"/>
                  <a:pt x="14457" y="25156"/>
                </a:cubicBezTo>
                <a:cubicBezTo>
                  <a:pt x="15798" y="26129"/>
                  <a:pt x="17247" y="26940"/>
                  <a:pt x="18782" y="27567"/>
                </a:cubicBezTo>
                <a:cubicBezTo>
                  <a:pt x="20469" y="28281"/>
                  <a:pt x="22393" y="29070"/>
                  <a:pt x="24545" y="29914"/>
                </a:cubicBezTo>
                <a:cubicBezTo>
                  <a:pt x="27184" y="30908"/>
                  <a:pt x="29757" y="32033"/>
                  <a:pt x="32276" y="33298"/>
                </a:cubicBezTo>
                <a:cubicBezTo>
                  <a:pt x="34385" y="34347"/>
                  <a:pt x="36342" y="35666"/>
                  <a:pt x="38105" y="37234"/>
                </a:cubicBezTo>
                <a:cubicBezTo>
                  <a:pt x="39672" y="38639"/>
                  <a:pt x="40937" y="40348"/>
                  <a:pt x="41813" y="42262"/>
                </a:cubicBezTo>
                <a:cubicBezTo>
                  <a:pt x="42722" y="44403"/>
                  <a:pt x="43165" y="46717"/>
                  <a:pt x="43111" y="49042"/>
                </a:cubicBezTo>
                <a:cubicBezTo>
                  <a:pt x="43176" y="51972"/>
                  <a:pt x="42419" y="54870"/>
                  <a:pt x="40948" y="57411"/>
                </a:cubicBezTo>
                <a:cubicBezTo>
                  <a:pt x="39532" y="59779"/>
                  <a:pt x="37585" y="61790"/>
                  <a:pt x="35272" y="63304"/>
                </a:cubicBezTo>
                <a:cubicBezTo>
                  <a:pt x="32774" y="64926"/>
                  <a:pt x="30006" y="66104"/>
                  <a:pt x="27108" y="66785"/>
                </a:cubicBezTo>
                <a:cubicBezTo>
                  <a:pt x="23918" y="67542"/>
                  <a:pt x="20653" y="67899"/>
                  <a:pt x="17376" y="67867"/>
                </a:cubicBezTo>
                <a:cubicBezTo>
                  <a:pt x="11364" y="68040"/>
                  <a:pt x="5396" y="66742"/>
                  <a:pt x="0" y="64071"/>
                </a:cubicBezTo>
                <a:close/>
              </a:path>
            </a:pathLst>
          </a:custGeom>
          <a:solidFill>
            <a:srgbClr val="000000"/>
          </a:solidFill>
          <a:ln w="1079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3D1D0329-1133-4A8E-8161-EE1AF849B790}"/>
              </a:ext>
            </a:extLst>
          </p:cNvPr>
          <p:cNvSpPr/>
          <p:nvPr/>
        </p:nvSpPr>
        <p:spPr>
          <a:xfrm>
            <a:off x="3862004" y="3739553"/>
            <a:ext cx="53318" cy="105965"/>
          </a:xfrm>
          <a:custGeom>
            <a:avLst/>
            <a:gdLst>
              <a:gd name="connsiteX0" fmla="*/ 53318 w 53318"/>
              <a:gd name="connsiteY0" fmla="*/ 0 h 105965"/>
              <a:gd name="connsiteX1" fmla="*/ 9732 w 53318"/>
              <a:gd name="connsiteY1" fmla="*/ 105966 h 105965"/>
              <a:gd name="connsiteX2" fmla="*/ 0 w 53318"/>
              <a:gd name="connsiteY2" fmla="*/ 105966 h 105965"/>
              <a:gd name="connsiteX3" fmla="*/ 43468 w 53318"/>
              <a:gd name="connsiteY3" fmla="*/ 0 h 105965"/>
            </a:gdLst>
            <a:ahLst/>
            <a:cxnLst>
              <a:cxn ang="0">
                <a:pos x="connsiteX0" y="connsiteY0"/>
              </a:cxn>
              <a:cxn ang="0">
                <a:pos x="connsiteX1" y="connsiteY1"/>
              </a:cxn>
              <a:cxn ang="0">
                <a:pos x="connsiteX2" y="connsiteY2"/>
              </a:cxn>
              <a:cxn ang="0">
                <a:pos x="connsiteX3" y="connsiteY3"/>
              </a:cxn>
            </a:cxnLst>
            <a:rect l="l" t="t" r="r" b="b"/>
            <a:pathLst>
              <a:path w="53318" h="105965">
                <a:moveTo>
                  <a:pt x="53318" y="0"/>
                </a:moveTo>
                <a:lnTo>
                  <a:pt x="9732" y="105966"/>
                </a:lnTo>
                <a:lnTo>
                  <a:pt x="0" y="105966"/>
                </a:lnTo>
                <a:lnTo>
                  <a:pt x="43468" y="0"/>
                </a:lnTo>
                <a:close/>
              </a:path>
            </a:pathLst>
          </a:custGeom>
          <a:solidFill>
            <a:srgbClr val="000000"/>
          </a:solidFill>
          <a:ln w="1079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73E1DEF-1D66-4F8C-9DEF-CE53E9A3A1C1}"/>
              </a:ext>
            </a:extLst>
          </p:cNvPr>
          <p:cNvSpPr/>
          <p:nvPr/>
        </p:nvSpPr>
        <p:spPr>
          <a:xfrm>
            <a:off x="3956498" y="3763996"/>
            <a:ext cx="43158" cy="67881"/>
          </a:xfrm>
          <a:custGeom>
            <a:avLst/>
            <a:gdLst>
              <a:gd name="connsiteX0" fmla="*/ 0 w 43158"/>
              <a:gd name="connsiteY0" fmla="*/ 64071 h 67881"/>
              <a:gd name="connsiteX1" fmla="*/ 0 w 43158"/>
              <a:gd name="connsiteY1" fmla="*/ 52923 h 67881"/>
              <a:gd name="connsiteX2" fmla="*/ 18695 w 43158"/>
              <a:gd name="connsiteY2" fmla="*/ 59195 h 67881"/>
              <a:gd name="connsiteX3" fmla="*/ 32374 w 43158"/>
              <a:gd name="connsiteY3" fmla="*/ 50069 h 67881"/>
              <a:gd name="connsiteX4" fmla="*/ 31206 w 43158"/>
              <a:gd name="connsiteY4" fmla="*/ 45668 h 67881"/>
              <a:gd name="connsiteX5" fmla="*/ 28038 w 43158"/>
              <a:gd name="connsiteY5" fmla="*/ 42424 h 67881"/>
              <a:gd name="connsiteX6" fmla="*/ 23356 w 43158"/>
              <a:gd name="connsiteY6" fmla="*/ 39926 h 67881"/>
              <a:gd name="connsiteX7" fmla="*/ 17549 w 43158"/>
              <a:gd name="connsiteY7" fmla="*/ 37612 h 67881"/>
              <a:gd name="connsiteX8" fmla="*/ 9980 w 43158"/>
              <a:gd name="connsiteY8" fmla="*/ 34152 h 67881"/>
              <a:gd name="connsiteX9" fmla="*/ 4574 w 43158"/>
              <a:gd name="connsiteY9" fmla="*/ 30227 h 67881"/>
              <a:gd name="connsiteX10" fmla="*/ 1330 w 43158"/>
              <a:gd name="connsiteY10" fmla="*/ 25253 h 67881"/>
              <a:gd name="connsiteX11" fmla="*/ 249 w 43158"/>
              <a:gd name="connsiteY11" fmla="*/ 18765 h 67881"/>
              <a:gd name="connsiteX12" fmla="*/ 2336 w 43158"/>
              <a:gd name="connsiteY12" fmla="*/ 10677 h 67881"/>
              <a:gd name="connsiteX13" fmla="*/ 7915 w 43158"/>
              <a:gd name="connsiteY13" fmla="*/ 4795 h 67881"/>
              <a:gd name="connsiteX14" fmla="*/ 15862 w 43158"/>
              <a:gd name="connsiteY14" fmla="*/ 1216 h 67881"/>
              <a:gd name="connsiteX15" fmla="*/ 25086 w 43158"/>
              <a:gd name="connsiteY15" fmla="*/ 5 h 67881"/>
              <a:gd name="connsiteX16" fmla="*/ 40159 w 43158"/>
              <a:gd name="connsiteY16" fmla="*/ 2925 h 67881"/>
              <a:gd name="connsiteX17" fmla="*/ 40159 w 43158"/>
              <a:gd name="connsiteY17" fmla="*/ 13435 h 67881"/>
              <a:gd name="connsiteX18" fmla="*/ 23691 w 43158"/>
              <a:gd name="connsiteY18" fmla="*/ 8753 h 67881"/>
              <a:gd name="connsiteX19" fmla="*/ 18436 w 43158"/>
              <a:gd name="connsiteY19" fmla="*/ 9412 h 67881"/>
              <a:gd name="connsiteX20" fmla="*/ 14414 w 43158"/>
              <a:gd name="connsiteY20" fmla="*/ 11283 h 67881"/>
              <a:gd name="connsiteX21" fmla="*/ 11808 w 43158"/>
              <a:gd name="connsiteY21" fmla="*/ 14170 h 67881"/>
              <a:gd name="connsiteX22" fmla="*/ 10889 w 43158"/>
              <a:gd name="connsiteY22" fmla="*/ 17879 h 67881"/>
              <a:gd name="connsiteX23" fmla="*/ 11808 w 43158"/>
              <a:gd name="connsiteY23" fmla="*/ 22117 h 67881"/>
              <a:gd name="connsiteX24" fmla="*/ 14500 w 43158"/>
              <a:gd name="connsiteY24" fmla="*/ 25156 h 67881"/>
              <a:gd name="connsiteX25" fmla="*/ 18825 w 43158"/>
              <a:gd name="connsiteY25" fmla="*/ 27567 h 67881"/>
              <a:gd name="connsiteX26" fmla="*/ 24588 w 43158"/>
              <a:gd name="connsiteY26" fmla="*/ 29914 h 67881"/>
              <a:gd name="connsiteX27" fmla="*/ 32320 w 43158"/>
              <a:gd name="connsiteY27" fmla="*/ 33298 h 67881"/>
              <a:gd name="connsiteX28" fmla="*/ 38148 w 43158"/>
              <a:gd name="connsiteY28" fmla="*/ 37234 h 67881"/>
              <a:gd name="connsiteX29" fmla="*/ 41857 w 43158"/>
              <a:gd name="connsiteY29" fmla="*/ 42262 h 67881"/>
              <a:gd name="connsiteX30" fmla="*/ 43154 w 43158"/>
              <a:gd name="connsiteY30" fmla="*/ 49042 h 67881"/>
              <a:gd name="connsiteX31" fmla="*/ 40992 w 43158"/>
              <a:gd name="connsiteY31" fmla="*/ 57411 h 67881"/>
              <a:gd name="connsiteX32" fmla="*/ 35315 w 43158"/>
              <a:gd name="connsiteY32" fmla="*/ 63304 h 67881"/>
              <a:gd name="connsiteX33" fmla="*/ 27140 w 43158"/>
              <a:gd name="connsiteY33" fmla="*/ 66785 h 67881"/>
              <a:gd name="connsiteX34" fmla="*/ 17409 w 43158"/>
              <a:gd name="connsiteY34" fmla="*/ 67867 h 67881"/>
              <a:gd name="connsiteX35" fmla="*/ 0 w 43158"/>
              <a:gd name="connsiteY35" fmla="*/ 64071 h 6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3158" h="67881">
                <a:moveTo>
                  <a:pt x="0" y="64071"/>
                </a:moveTo>
                <a:lnTo>
                  <a:pt x="0" y="52923"/>
                </a:lnTo>
                <a:cubicBezTo>
                  <a:pt x="5374" y="57000"/>
                  <a:pt x="11948" y="59206"/>
                  <a:pt x="18695" y="59195"/>
                </a:cubicBezTo>
                <a:cubicBezTo>
                  <a:pt x="27822" y="59195"/>
                  <a:pt x="32385" y="56156"/>
                  <a:pt x="32374" y="50069"/>
                </a:cubicBezTo>
                <a:cubicBezTo>
                  <a:pt x="32428" y="48522"/>
                  <a:pt x="32017" y="46987"/>
                  <a:pt x="31206" y="45668"/>
                </a:cubicBezTo>
                <a:cubicBezTo>
                  <a:pt x="30373" y="44392"/>
                  <a:pt x="29292" y="43289"/>
                  <a:pt x="28038" y="42424"/>
                </a:cubicBezTo>
                <a:cubicBezTo>
                  <a:pt x="26578" y="41418"/>
                  <a:pt x="24999" y="40586"/>
                  <a:pt x="23356" y="39926"/>
                </a:cubicBezTo>
                <a:cubicBezTo>
                  <a:pt x="21561" y="39202"/>
                  <a:pt x="19625" y="38434"/>
                  <a:pt x="17549" y="37612"/>
                </a:cubicBezTo>
                <a:cubicBezTo>
                  <a:pt x="14965" y="36596"/>
                  <a:pt x="12435" y="35450"/>
                  <a:pt x="9980" y="34152"/>
                </a:cubicBezTo>
                <a:cubicBezTo>
                  <a:pt x="7991" y="33114"/>
                  <a:pt x="6174" y="31795"/>
                  <a:pt x="4574" y="30227"/>
                </a:cubicBezTo>
                <a:cubicBezTo>
                  <a:pt x="3168" y="28811"/>
                  <a:pt x="2065" y="27113"/>
                  <a:pt x="1330" y="25253"/>
                </a:cubicBezTo>
                <a:cubicBezTo>
                  <a:pt x="562" y="23177"/>
                  <a:pt x="195" y="20982"/>
                  <a:pt x="249" y="18765"/>
                </a:cubicBezTo>
                <a:cubicBezTo>
                  <a:pt x="195" y="15933"/>
                  <a:pt x="919" y="13132"/>
                  <a:pt x="2336" y="10677"/>
                </a:cubicBezTo>
                <a:cubicBezTo>
                  <a:pt x="3741" y="8331"/>
                  <a:pt x="5644" y="6320"/>
                  <a:pt x="7915" y="4795"/>
                </a:cubicBezTo>
                <a:cubicBezTo>
                  <a:pt x="10348" y="3163"/>
                  <a:pt x="13030" y="1952"/>
                  <a:pt x="15862" y="1216"/>
                </a:cubicBezTo>
                <a:cubicBezTo>
                  <a:pt x="18868" y="405"/>
                  <a:pt x="21972" y="-6"/>
                  <a:pt x="25086" y="5"/>
                </a:cubicBezTo>
                <a:cubicBezTo>
                  <a:pt x="30254" y="-81"/>
                  <a:pt x="35391" y="913"/>
                  <a:pt x="40159" y="2925"/>
                </a:cubicBezTo>
                <a:lnTo>
                  <a:pt x="40159" y="13435"/>
                </a:lnTo>
                <a:cubicBezTo>
                  <a:pt x="35261" y="10277"/>
                  <a:pt x="29519" y="8645"/>
                  <a:pt x="23691" y="8753"/>
                </a:cubicBezTo>
                <a:cubicBezTo>
                  <a:pt x="21918" y="8731"/>
                  <a:pt x="20144" y="8947"/>
                  <a:pt x="18436" y="9412"/>
                </a:cubicBezTo>
                <a:cubicBezTo>
                  <a:pt x="16998" y="9802"/>
                  <a:pt x="15635" y="10429"/>
                  <a:pt x="14414" y="11283"/>
                </a:cubicBezTo>
                <a:cubicBezTo>
                  <a:pt x="13332" y="12029"/>
                  <a:pt x="12446" y="13024"/>
                  <a:pt x="11808" y="14170"/>
                </a:cubicBezTo>
                <a:cubicBezTo>
                  <a:pt x="11191" y="15305"/>
                  <a:pt x="10878" y="16581"/>
                  <a:pt x="10889" y="17879"/>
                </a:cubicBezTo>
                <a:cubicBezTo>
                  <a:pt x="10845" y="19349"/>
                  <a:pt x="11159" y="20798"/>
                  <a:pt x="11808" y="22117"/>
                </a:cubicBezTo>
                <a:cubicBezTo>
                  <a:pt x="12467" y="23318"/>
                  <a:pt x="13386" y="24356"/>
                  <a:pt x="14500" y="25156"/>
                </a:cubicBezTo>
                <a:cubicBezTo>
                  <a:pt x="15841" y="26129"/>
                  <a:pt x="17290" y="26940"/>
                  <a:pt x="18825" y="27567"/>
                </a:cubicBezTo>
                <a:cubicBezTo>
                  <a:pt x="20512" y="28281"/>
                  <a:pt x="22437" y="29070"/>
                  <a:pt x="24588" y="29914"/>
                </a:cubicBezTo>
                <a:cubicBezTo>
                  <a:pt x="27227" y="30908"/>
                  <a:pt x="29800" y="32033"/>
                  <a:pt x="32320" y="33298"/>
                </a:cubicBezTo>
                <a:cubicBezTo>
                  <a:pt x="34428" y="34347"/>
                  <a:pt x="36385" y="35666"/>
                  <a:pt x="38148" y="37234"/>
                </a:cubicBezTo>
                <a:cubicBezTo>
                  <a:pt x="39716" y="38639"/>
                  <a:pt x="40981" y="40348"/>
                  <a:pt x="41857" y="42262"/>
                </a:cubicBezTo>
                <a:cubicBezTo>
                  <a:pt x="42765" y="44403"/>
                  <a:pt x="43208" y="46717"/>
                  <a:pt x="43154" y="49042"/>
                </a:cubicBezTo>
                <a:cubicBezTo>
                  <a:pt x="43208" y="51972"/>
                  <a:pt x="42462" y="54870"/>
                  <a:pt x="40992" y="57411"/>
                </a:cubicBezTo>
                <a:cubicBezTo>
                  <a:pt x="39575" y="59779"/>
                  <a:pt x="37629" y="61790"/>
                  <a:pt x="35315" y="63304"/>
                </a:cubicBezTo>
                <a:cubicBezTo>
                  <a:pt x="32806" y="64926"/>
                  <a:pt x="30049" y="66104"/>
                  <a:pt x="27140" y="66785"/>
                </a:cubicBezTo>
                <a:cubicBezTo>
                  <a:pt x="23951" y="67542"/>
                  <a:pt x="20685" y="67899"/>
                  <a:pt x="17409" y="67867"/>
                </a:cubicBezTo>
                <a:cubicBezTo>
                  <a:pt x="11386" y="68040"/>
                  <a:pt x="5406" y="66742"/>
                  <a:pt x="0" y="64071"/>
                </a:cubicBezTo>
                <a:close/>
              </a:path>
            </a:pathLst>
          </a:custGeom>
          <a:solidFill>
            <a:srgbClr val="000000"/>
          </a:solidFill>
          <a:ln w="10798"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85184E8-2920-45BE-9D3F-DAB24E014DD2}"/>
              </a:ext>
            </a:extLst>
          </p:cNvPr>
          <p:cNvSpPr/>
          <p:nvPr/>
        </p:nvSpPr>
        <p:spPr>
          <a:xfrm>
            <a:off x="4010956" y="3763949"/>
            <a:ext cx="56714" cy="68000"/>
          </a:xfrm>
          <a:custGeom>
            <a:avLst/>
            <a:gdLst>
              <a:gd name="connsiteX0" fmla="*/ 56676 w 56714"/>
              <a:gd name="connsiteY0" fmla="*/ 36620 h 68000"/>
              <a:gd name="connsiteX1" fmla="*/ 10862 w 56714"/>
              <a:gd name="connsiteY1" fmla="*/ 36620 h 68000"/>
              <a:gd name="connsiteX2" fmla="*/ 16690 w 56714"/>
              <a:gd name="connsiteY2" fmla="*/ 53348 h 68000"/>
              <a:gd name="connsiteX3" fmla="*/ 32023 w 56714"/>
              <a:gd name="connsiteY3" fmla="*/ 59241 h 68000"/>
              <a:gd name="connsiteX4" fmla="*/ 52178 w 56714"/>
              <a:gd name="connsiteY4" fmla="*/ 52018 h 68000"/>
              <a:gd name="connsiteX5" fmla="*/ 52178 w 56714"/>
              <a:gd name="connsiteY5" fmla="*/ 61750 h 68000"/>
              <a:gd name="connsiteX6" fmla="*/ 29557 w 56714"/>
              <a:gd name="connsiteY6" fmla="*/ 67956 h 68000"/>
              <a:gd name="connsiteX7" fmla="*/ 7932 w 56714"/>
              <a:gd name="connsiteY7" fmla="*/ 59122 h 68000"/>
              <a:gd name="connsiteX8" fmla="*/ 71 w 56714"/>
              <a:gd name="connsiteY8" fmla="*/ 34253 h 68000"/>
              <a:gd name="connsiteX9" fmla="*/ 8656 w 56714"/>
              <a:gd name="connsiteY9" fmla="*/ 9577 h 68000"/>
              <a:gd name="connsiteX10" fmla="*/ 29979 w 56714"/>
              <a:gd name="connsiteY10" fmla="*/ 41 h 68000"/>
              <a:gd name="connsiteX11" fmla="*/ 49680 w 56714"/>
              <a:gd name="connsiteY11" fmla="*/ 8280 h 68000"/>
              <a:gd name="connsiteX12" fmla="*/ 56655 w 56714"/>
              <a:gd name="connsiteY12" fmla="*/ 31149 h 68000"/>
              <a:gd name="connsiteX13" fmla="*/ 46025 w 56714"/>
              <a:gd name="connsiteY13" fmla="*/ 27819 h 68000"/>
              <a:gd name="connsiteX14" fmla="*/ 41700 w 56714"/>
              <a:gd name="connsiteY14" fmla="*/ 13816 h 68000"/>
              <a:gd name="connsiteX15" fmla="*/ 29806 w 56714"/>
              <a:gd name="connsiteY15" fmla="*/ 8810 h 68000"/>
              <a:gd name="connsiteX16" fmla="*/ 17328 w 56714"/>
              <a:gd name="connsiteY16" fmla="*/ 14065 h 68000"/>
              <a:gd name="connsiteX17" fmla="*/ 10992 w 56714"/>
              <a:gd name="connsiteY17" fmla="*/ 27819 h 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714" h="68000">
                <a:moveTo>
                  <a:pt x="56676" y="36620"/>
                </a:moveTo>
                <a:lnTo>
                  <a:pt x="10862" y="36620"/>
                </a:lnTo>
                <a:cubicBezTo>
                  <a:pt x="10635" y="42730"/>
                  <a:pt x="12711" y="48698"/>
                  <a:pt x="16690" y="53348"/>
                </a:cubicBezTo>
                <a:cubicBezTo>
                  <a:pt x="20734" y="57403"/>
                  <a:pt x="26303" y="59544"/>
                  <a:pt x="32023" y="59241"/>
                </a:cubicBezTo>
                <a:cubicBezTo>
                  <a:pt x="39376" y="59219"/>
                  <a:pt x="46490" y="56678"/>
                  <a:pt x="52178" y="52018"/>
                </a:cubicBezTo>
                <a:lnTo>
                  <a:pt x="52178" y="61750"/>
                </a:lnTo>
                <a:cubicBezTo>
                  <a:pt x="45496" y="66172"/>
                  <a:pt x="37570" y="68345"/>
                  <a:pt x="29557" y="67956"/>
                </a:cubicBezTo>
                <a:cubicBezTo>
                  <a:pt x="21394" y="68389"/>
                  <a:pt x="13457" y="65145"/>
                  <a:pt x="7932" y="59122"/>
                </a:cubicBezTo>
                <a:cubicBezTo>
                  <a:pt x="2309" y="52104"/>
                  <a:pt x="-491" y="43227"/>
                  <a:pt x="71" y="34253"/>
                </a:cubicBezTo>
                <a:cubicBezTo>
                  <a:pt x="-308" y="25235"/>
                  <a:pt x="2763" y="16411"/>
                  <a:pt x="8656" y="9577"/>
                </a:cubicBezTo>
                <a:cubicBezTo>
                  <a:pt x="13998" y="3393"/>
                  <a:pt x="21805" y="-100"/>
                  <a:pt x="29979" y="41"/>
                </a:cubicBezTo>
                <a:cubicBezTo>
                  <a:pt x="37462" y="-392"/>
                  <a:pt x="44728" y="2647"/>
                  <a:pt x="49680" y="8280"/>
                </a:cubicBezTo>
                <a:cubicBezTo>
                  <a:pt x="54665" y="14822"/>
                  <a:pt x="57141" y="22931"/>
                  <a:pt x="56655" y="31149"/>
                </a:cubicBezTo>
                <a:close/>
                <a:moveTo>
                  <a:pt x="46025" y="27819"/>
                </a:moveTo>
                <a:cubicBezTo>
                  <a:pt x="46307" y="22780"/>
                  <a:pt x="44771" y="17817"/>
                  <a:pt x="41700" y="13816"/>
                </a:cubicBezTo>
                <a:cubicBezTo>
                  <a:pt x="38716" y="10410"/>
                  <a:pt x="34326" y="8572"/>
                  <a:pt x="29806" y="8810"/>
                </a:cubicBezTo>
                <a:cubicBezTo>
                  <a:pt x="25092" y="8734"/>
                  <a:pt x="20561" y="10637"/>
                  <a:pt x="17328" y="14065"/>
                </a:cubicBezTo>
                <a:cubicBezTo>
                  <a:pt x="13781" y="17839"/>
                  <a:pt x="11554" y="22672"/>
                  <a:pt x="10992" y="27819"/>
                </a:cubicBezTo>
                <a:close/>
              </a:path>
            </a:pathLst>
          </a:custGeom>
          <a:solidFill>
            <a:srgbClr val="000000"/>
          </a:solidFill>
          <a:ln w="10798"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18A6CA3-B4BC-4C42-8D1B-DF86A23B355E}"/>
              </a:ext>
            </a:extLst>
          </p:cNvPr>
          <p:cNvSpPr/>
          <p:nvPr/>
        </p:nvSpPr>
        <p:spPr>
          <a:xfrm>
            <a:off x="4078871" y="3763979"/>
            <a:ext cx="48816" cy="67972"/>
          </a:xfrm>
          <a:custGeom>
            <a:avLst/>
            <a:gdLst>
              <a:gd name="connsiteX0" fmla="*/ 48697 w 48816"/>
              <a:gd name="connsiteY0" fmla="*/ 63450 h 67972"/>
              <a:gd name="connsiteX1" fmla="*/ 30953 w 48816"/>
              <a:gd name="connsiteY1" fmla="*/ 67948 h 67972"/>
              <a:gd name="connsiteX2" fmla="*/ 8560 w 48816"/>
              <a:gd name="connsiteY2" fmla="*/ 58919 h 67972"/>
              <a:gd name="connsiteX3" fmla="*/ 40 w 48816"/>
              <a:gd name="connsiteY3" fmla="*/ 35509 h 67972"/>
              <a:gd name="connsiteX4" fmla="*/ 9220 w 48816"/>
              <a:gd name="connsiteY4" fmla="*/ 9764 h 67972"/>
              <a:gd name="connsiteX5" fmla="*/ 33743 w 48816"/>
              <a:gd name="connsiteY5" fmla="*/ 32 h 67972"/>
              <a:gd name="connsiteX6" fmla="*/ 48816 w 48816"/>
              <a:gd name="connsiteY6" fmla="*/ 3200 h 67972"/>
              <a:gd name="connsiteX7" fmla="*/ 48816 w 48816"/>
              <a:gd name="connsiteY7" fmla="*/ 13851 h 67972"/>
              <a:gd name="connsiteX8" fmla="*/ 33365 w 48816"/>
              <a:gd name="connsiteY8" fmla="*/ 8780 h 67972"/>
              <a:gd name="connsiteX9" fmla="*/ 17048 w 48816"/>
              <a:gd name="connsiteY9" fmla="*/ 15906 h 67972"/>
              <a:gd name="connsiteX10" fmla="*/ 10679 w 48816"/>
              <a:gd name="connsiteY10" fmla="*/ 34622 h 67972"/>
              <a:gd name="connsiteX11" fmla="*/ 16670 w 48816"/>
              <a:gd name="connsiteY11" fmla="*/ 52615 h 67972"/>
              <a:gd name="connsiteX12" fmla="*/ 32727 w 48816"/>
              <a:gd name="connsiteY12" fmla="*/ 59211 h 67972"/>
              <a:gd name="connsiteX13" fmla="*/ 48697 w 48816"/>
              <a:gd name="connsiteY13" fmla="*/ 53567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816" h="67972">
                <a:moveTo>
                  <a:pt x="48697" y="63450"/>
                </a:moveTo>
                <a:cubicBezTo>
                  <a:pt x="43313" y="66553"/>
                  <a:pt x="37171" y="68110"/>
                  <a:pt x="30953" y="67948"/>
                </a:cubicBezTo>
                <a:cubicBezTo>
                  <a:pt x="22541" y="68294"/>
                  <a:pt x="14388" y="65007"/>
                  <a:pt x="8560" y="58919"/>
                </a:cubicBezTo>
                <a:cubicBezTo>
                  <a:pt x="2743" y="52550"/>
                  <a:pt x="-328" y="44127"/>
                  <a:pt x="40" y="35509"/>
                </a:cubicBezTo>
                <a:cubicBezTo>
                  <a:pt x="-404" y="26059"/>
                  <a:pt x="2894" y="16803"/>
                  <a:pt x="9220" y="9764"/>
                </a:cubicBezTo>
                <a:cubicBezTo>
                  <a:pt x="15621" y="3157"/>
                  <a:pt x="24552" y="-379"/>
                  <a:pt x="33743" y="32"/>
                </a:cubicBezTo>
                <a:cubicBezTo>
                  <a:pt x="38944" y="-76"/>
                  <a:pt x="44102" y="1005"/>
                  <a:pt x="48816" y="3200"/>
                </a:cubicBezTo>
                <a:lnTo>
                  <a:pt x="48816" y="13851"/>
                </a:lnTo>
                <a:cubicBezTo>
                  <a:pt x="44329" y="10575"/>
                  <a:pt x="38923" y="8801"/>
                  <a:pt x="33365" y="8780"/>
                </a:cubicBezTo>
                <a:cubicBezTo>
                  <a:pt x="27137" y="8607"/>
                  <a:pt x="21157" y="11213"/>
                  <a:pt x="17048" y="15906"/>
                </a:cubicBezTo>
                <a:cubicBezTo>
                  <a:pt x="12636" y="21117"/>
                  <a:pt x="10366" y="27800"/>
                  <a:pt x="10679" y="34622"/>
                </a:cubicBezTo>
                <a:cubicBezTo>
                  <a:pt x="10312" y="41164"/>
                  <a:pt x="12453" y="47598"/>
                  <a:pt x="16670" y="52615"/>
                </a:cubicBezTo>
                <a:cubicBezTo>
                  <a:pt x="20789" y="57070"/>
                  <a:pt x="26661" y="59481"/>
                  <a:pt x="32727" y="59211"/>
                </a:cubicBezTo>
                <a:cubicBezTo>
                  <a:pt x="38533" y="59168"/>
                  <a:pt x="44156" y="57178"/>
                  <a:pt x="48697" y="53567"/>
                </a:cubicBezTo>
                <a:close/>
              </a:path>
            </a:pathLst>
          </a:custGeom>
          <a:solidFill>
            <a:srgbClr val="000000"/>
          </a:solidFill>
          <a:ln w="1079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624161E4-F614-40C1-8617-8E6DC977BD62}"/>
              </a:ext>
            </a:extLst>
          </p:cNvPr>
          <p:cNvSpPr/>
          <p:nvPr/>
        </p:nvSpPr>
        <p:spPr>
          <a:xfrm>
            <a:off x="8109759" y="4440604"/>
            <a:ext cx="97661" cy="121104"/>
          </a:xfrm>
          <a:custGeom>
            <a:avLst/>
            <a:gdLst>
              <a:gd name="connsiteX0" fmla="*/ 97662 w 97661"/>
              <a:gd name="connsiteY0" fmla="*/ 121071 h 121104"/>
              <a:gd name="connsiteX1" fmla="*/ 80253 w 97661"/>
              <a:gd name="connsiteY1" fmla="*/ 121071 h 121104"/>
              <a:gd name="connsiteX2" fmla="*/ 17917 w 97661"/>
              <a:gd name="connsiteY2" fmla="*/ 24513 h 121104"/>
              <a:gd name="connsiteX3" fmla="*/ 14024 w 97661"/>
              <a:gd name="connsiteY3" fmla="*/ 16944 h 121104"/>
              <a:gd name="connsiteX4" fmla="*/ 13516 w 97661"/>
              <a:gd name="connsiteY4" fmla="*/ 16944 h 121104"/>
              <a:gd name="connsiteX5" fmla="*/ 14197 w 97661"/>
              <a:gd name="connsiteY5" fmla="*/ 33585 h 121104"/>
              <a:gd name="connsiteX6" fmla="*/ 14197 w 97661"/>
              <a:gd name="connsiteY6" fmla="*/ 121104 h 121104"/>
              <a:gd name="connsiteX7" fmla="*/ 0 w 97661"/>
              <a:gd name="connsiteY7" fmla="*/ 121104 h 121104"/>
              <a:gd name="connsiteX8" fmla="*/ 0 w 97661"/>
              <a:gd name="connsiteY8" fmla="*/ 0 h 121104"/>
              <a:gd name="connsiteX9" fmla="*/ 18382 w 97661"/>
              <a:gd name="connsiteY9" fmla="*/ 0 h 121104"/>
              <a:gd name="connsiteX10" fmla="*/ 79031 w 97661"/>
              <a:gd name="connsiteY10" fmla="*/ 95034 h 121104"/>
              <a:gd name="connsiteX11" fmla="*/ 83930 w 97661"/>
              <a:gd name="connsiteY11" fmla="*/ 103144 h 121104"/>
              <a:gd name="connsiteX12" fmla="*/ 84265 w 97661"/>
              <a:gd name="connsiteY12" fmla="*/ 103144 h 121104"/>
              <a:gd name="connsiteX13" fmla="*/ 83421 w 97661"/>
              <a:gd name="connsiteY13" fmla="*/ 85313 h 121104"/>
              <a:gd name="connsiteX14" fmla="*/ 83421 w 97661"/>
              <a:gd name="connsiteY14" fmla="*/ 0 h 121104"/>
              <a:gd name="connsiteX15" fmla="*/ 97662 w 97661"/>
              <a:gd name="connsiteY15" fmla="*/ 0 h 1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661" h="121104">
                <a:moveTo>
                  <a:pt x="97662" y="121071"/>
                </a:moveTo>
                <a:lnTo>
                  <a:pt x="80253" y="121071"/>
                </a:lnTo>
                <a:lnTo>
                  <a:pt x="17917" y="24513"/>
                </a:lnTo>
                <a:cubicBezTo>
                  <a:pt x="16360" y="22134"/>
                  <a:pt x="15051" y="19593"/>
                  <a:pt x="14024" y="16944"/>
                </a:cubicBezTo>
                <a:lnTo>
                  <a:pt x="13516" y="16944"/>
                </a:lnTo>
                <a:cubicBezTo>
                  <a:pt x="14122" y="22469"/>
                  <a:pt x="14349" y="28027"/>
                  <a:pt x="14197" y="33585"/>
                </a:cubicBezTo>
                <a:lnTo>
                  <a:pt x="14197" y="121104"/>
                </a:lnTo>
                <a:lnTo>
                  <a:pt x="0" y="121104"/>
                </a:lnTo>
                <a:lnTo>
                  <a:pt x="0" y="0"/>
                </a:lnTo>
                <a:lnTo>
                  <a:pt x="18382" y="0"/>
                </a:lnTo>
                <a:lnTo>
                  <a:pt x="79031" y="95034"/>
                </a:lnTo>
                <a:cubicBezTo>
                  <a:pt x="81562" y="98970"/>
                  <a:pt x="83194" y="101673"/>
                  <a:pt x="83930" y="103144"/>
                </a:cubicBezTo>
                <a:lnTo>
                  <a:pt x="84265" y="103144"/>
                </a:lnTo>
                <a:cubicBezTo>
                  <a:pt x="83573" y="97229"/>
                  <a:pt x="83291" y="91271"/>
                  <a:pt x="83421" y="85313"/>
                </a:cubicBezTo>
                <a:lnTo>
                  <a:pt x="83421" y="0"/>
                </a:lnTo>
                <a:lnTo>
                  <a:pt x="97662" y="0"/>
                </a:lnTo>
                <a:close/>
              </a:path>
            </a:pathLst>
          </a:custGeom>
          <a:solidFill>
            <a:srgbClr val="000000"/>
          </a:solidFill>
          <a:ln w="10798"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2D6D9DC3-4E49-43E4-8DA9-5F457A04052E}"/>
              </a:ext>
            </a:extLst>
          </p:cNvPr>
          <p:cNvSpPr/>
          <p:nvPr/>
        </p:nvSpPr>
        <p:spPr>
          <a:xfrm>
            <a:off x="8231298" y="4473090"/>
            <a:ext cx="85264" cy="90661"/>
          </a:xfrm>
          <a:custGeom>
            <a:avLst/>
            <a:gdLst>
              <a:gd name="connsiteX0" fmla="*/ 42156 w 85264"/>
              <a:gd name="connsiteY0" fmla="*/ 90619 h 90661"/>
              <a:gd name="connsiteX1" fmla="*/ 11534 w 85264"/>
              <a:gd name="connsiteY1" fmla="*/ 78498 h 90661"/>
              <a:gd name="connsiteX2" fmla="*/ 83 w 85264"/>
              <a:gd name="connsiteY2" fmla="*/ 46351 h 90661"/>
              <a:gd name="connsiteX3" fmla="*/ 11978 w 85264"/>
              <a:gd name="connsiteY3" fmla="*/ 12312 h 90661"/>
              <a:gd name="connsiteX4" fmla="*/ 44167 w 85264"/>
              <a:gd name="connsiteY4" fmla="*/ 62 h 90661"/>
              <a:gd name="connsiteX5" fmla="*/ 74367 w 85264"/>
              <a:gd name="connsiteY5" fmla="*/ 11955 h 90661"/>
              <a:gd name="connsiteX6" fmla="*/ 85180 w 85264"/>
              <a:gd name="connsiteY6" fmla="*/ 44978 h 90661"/>
              <a:gd name="connsiteX7" fmla="*/ 73481 w 85264"/>
              <a:gd name="connsiteY7" fmla="*/ 78141 h 90661"/>
              <a:gd name="connsiteX8" fmla="*/ 42156 w 85264"/>
              <a:gd name="connsiteY8" fmla="*/ 90619 h 90661"/>
              <a:gd name="connsiteX9" fmla="*/ 43173 w 85264"/>
              <a:gd name="connsiteY9" fmla="*/ 11685 h 90661"/>
              <a:gd name="connsiteX10" fmla="*/ 22055 w 85264"/>
              <a:gd name="connsiteY10" fmla="*/ 20768 h 90661"/>
              <a:gd name="connsiteX11" fmla="*/ 14281 w 85264"/>
              <a:gd name="connsiteY11" fmla="*/ 45822 h 90661"/>
              <a:gd name="connsiteX12" fmla="*/ 22131 w 85264"/>
              <a:gd name="connsiteY12" fmla="*/ 70064 h 90661"/>
              <a:gd name="connsiteX13" fmla="*/ 43173 w 85264"/>
              <a:gd name="connsiteY13" fmla="*/ 78930 h 90661"/>
              <a:gd name="connsiteX14" fmla="*/ 63825 w 85264"/>
              <a:gd name="connsiteY14" fmla="*/ 70226 h 90661"/>
              <a:gd name="connsiteX15" fmla="*/ 71049 w 85264"/>
              <a:gd name="connsiteY15" fmla="*/ 45475 h 90661"/>
              <a:gd name="connsiteX16" fmla="*/ 63825 w 85264"/>
              <a:gd name="connsiteY16" fmla="*/ 20476 h 90661"/>
              <a:gd name="connsiteX17" fmla="*/ 43162 w 85264"/>
              <a:gd name="connsiteY17" fmla="*/ 11685 h 90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264" h="90661">
                <a:moveTo>
                  <a:pt x="42156" y="90619"/>
                </a:moveTo>
                <a:cubicBezTo>
                  <a:pt x="30684" y="91149"/>
                  <a:pt x="19536" y="86737"/>
                  <a:pt x="11534" y="78498"/>
                </a:cubicBezTo>
                <a:cubicBezTo>
                  <a:pt x="3630" y="69707"/>
                  <a:pt x="-479" y="58159"/>
                  <a:pt x="83" y="46351"/>
                </a:cubicBezTo>
                <a:cubicBezTo>
                  <a:pt x="-663" y="33873"/>
                  <a:pt x="3630" y="21611"/>
                  <a:pt x="11978" y="12312"/>
                </a:cubicBezTo>
                <a:cubicBezTo>
                  <a:pt x="20520" y="3911"/>
                  <a:pt x="32198" y="-533"/>
                  <a:pt x="44167" y="62"/>
                </a:cubicBezTo>
                <a:cubicBezTo>
                  <a:pt x="55489" y="-577"/>
                  <a:pt x="66518" y="3770"/>
                  <a:pt x="74367" y="11955"/>
                </a:cubicBezTo>
                <a:cubicBezTo>
                  <a:pt x="82034" y="21190"/>
                  <a:pt x="85894" y="32997"/>
                  <a:pt x="85180" y="44978"/>
                </a:cubicBezTo>
                <a:cubicBezTo>
                  <a:pt x="85776" y="57143"/>
                  <a:pt x="81569" y="69047"/>
                  <a:pt x="73481" y="78141"/>
                </a:cubicBezTo>
                <a:cubicBezTo>
                  <a:pt x="65317" y="86597"/>
                  <a:pt x="53899" y="91149"/>
                  <a:pt x="42156" y="90619"/>
                </a:cubicBezTo>
                <a:close/>
                <a:moveTo>
                  <a:pt x="43173" y="11685"/>
                </a:moveTo>
                <a:cubicBezTo>
                  <a:pt x="35117" y="11328"/>
                  <a:pt x="27332" y="14670"/>
                  <a:pt x="22055" y="20768"/>
                </a:cubicBezTo>
                <a:cubicBezTo>
                  <a:pt x="16508" y="27904"/>
                  <a:pt x="13751" y="36803"/>
                  <a:pt x="14281" y="45822"/>
                </a:cubicBezTo>
                <a:cubicBezTo>
                  <a:pt x="13783" y="54601"/>
                  <a:pt x="16584" y="63241"/>
                  <a:pt x="22131" y="70064"/>
                </a:cubicBezTo>
                <a:cubicBezTo>
                  <a:pt x="27462" y="76022"/>
                  <a:pt x="35182" y="79276"/>
                  <a:pt x="43173" y="78930"/>
                </a:cubicBezTo>
                <a:cubicBezTo>
                  <a:pt x="51034" y="79406"/>
                  <a:pt x="58668" y="76184"/>
                  <a:pt x="63825" y="70226"/>
                </a:cubicBezTo>
                <a:cubicBezTo>
                  <a:pt x="69059" y="63079"/>
                  <a:pt x="71621" y="54320"/>
                  <a:pt x="71049" y="45475"/>
                </a:cubicBezTo>
                <a:cubicBezTo>
                  <a:pt x="71621" y="36555"/>
                  <a:pt x="69069" y="27710"/>
                  <a:pt x="63825" y="20476"/>
                </a:cubicBezTo>
                <a:cubicBezTo>
                  <a:pt x="58700" y="14475"/>
                  <a:pt x="51044" y="11220"/>
                  <a:pt x="43162" y="11685"/>
                </a:cubicBezTo>
                <a:close/>
              </a:path>
            </a:pathLst>
          </a:custGeom>
          <a:solidFill>
            <a:srgbClr val="000000"/>
          </a:solidFill>
          <a:ln w="10798"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D5B940C0-3AB1-4D86-A564-46C529FA5275}"/>
              </a:ext>
            </a:extLst>
          </p:cNvPr>
          <p:cNvSpPr/>
          <p:nvPr/>
        </p:nvSpPr>
        <p:spPr>
          <a:xfrm>
            <a:off x="8332707" y="4433597"/>
            <a:ext cx="79833" cy="130140"/>
          </a:xfrm>
          <a:custGeom>
            <a:avLst/>
            <a:gdLst>
              <a:gd name="connsiteX0" fmla="*/ 79790 w 79833"/>
              <a:gd name="connsiteY0" fmla="*/ 128078 h 130140"/>
              <a:gd name="connsiteX1" fmla="*/ 65938 w 79833"/>
              <a:gd name="connsiteY1" fmla="*/ 128078 h 130140"/>
              <a:gd name="connsiteX2" fmla="*/ 65938 w 79833"/>
              <a:gd name="connsiteY2" fmla="*/ 113373 h 130140"/>
              <a:gd name="connsiteX3" fmla="*/ 65604 w 79833"/>
              <a:gd name="connsiteY3" fmla="*/ 113373 h 130140"/>
              <a:gd name="connsiteX4" fmla="*/ 35869 w 79833"/>
              <a:gd name="connsiteY4" fmla="*/ 130100 h 130140"/>
              <a:gd name="connsiteX5" fmla="*/ 9809 w 79833"/>
              <a:gd name="connsiteY5" fmla="*/ 118487 h 130140"/>
              <a:gd name="connsiteX6" fmla="*/ 77 w 79833"/>
              <a:gd name="connsiteY6" fmla="*/ 86849 h 130140"/>
              <a:gd name="connsiteX7" fmla="*/ 10890 w 79833"/>
              <a:gd name="connsiteY7" fmla="*/ 52475 h 130140"/>
              <a:gd name="connsiteX8" fmla="*/ 39696 w 79833"/>
              <a:gd name="connsiteY8" fmla="*/ 39500 h 130140"/>
              <a:gd name="connsiteX9" fmla="*/ 65647 w 79833"/>
              <a:gd name="connsiteY9" fmla="*/ 53556 h 130140"/>
              <a:gd name="connsiteX10" fmla="*/ 65982 w 79833"/>
              <a:gd name="connsiteY10" fmla="*/ 53556 h 130140"/>
              <a:gd name="connsiteX11" fmla="*/ 65982 w 79833"/>
              <a:gd name="connsiteY11" fmla="*/ 0 h 130140"/>
              <a:gd name="connsiteX12" fmla="*/ 79833 w 79833"/>
              <a:gd name="connsiteY12" fmla="*/ 0 h 130140"/>
              <a:gd name="connsiteX13" fmla="*/ 65938 w 79833"/>
              <a:gd name="connsiteY13" fmla="*/ 88968 h 130140"/>
              <a:gd name="connsiteX14" fmla="*/ 65938 w 79833"/>
              <a:gd name="connsiteY14" fmla="*/ 76209 h 130140"/>
              <a:gd name="connsiteX15" fmla="*/ 59019 w 79833"/>
              <a:gd name="connsiteY15" fmla="*/ 58465 h 130140"/>
              <a:gd name="connsiteX16" fmla="*/ 41448 w 79833"/>
              <a:gd name="connsiteY16" fmla="*/ 51199 h 130140"/>
              <a:gd name="connsiteX17" fmla="*/ 21509 w 79833"/>
              <a:gd name="connsiteY17" fmla="*/ 60498 h 130140"/>
              <a:gd name="connsiteX18" fmla="*/ 14243 w 79833"/>
              <a:gd name="connsiteY18" fmla="*/ 86178 h 130140"/>
              <a:gd name="connsiteX19" fmla="*/ 21206 w 79833"/>
              <a:gd name="connsiteY19" fmla="*/ 109783 h 130140"/>
              <a:gd name="connsiteX20" fmla="*/ 39923 w 79833"/>
              <a:gd name="connsiteY20" fmla="*/ 118433 h 130140"/>
              <a:gd name="connsiteX21" fmla="*/ 58716 w 79833"/>
              <a:gd name="connsiteY21" fmla="*/ 110075 h 130140"/>
              <a:gd name="connsiteX22" fmla="*/ 65938 w 79833"/>
              <a:gd name="connsiteY22" fmla="*/ 89022 h 1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833" h="130140">
                <a:moveTo>
                  <a:pt x="79790" y="128078"/>
                </a:moveTo>
                <a:lnTo>
                  <a:pt x="65938" y="128078"/>
                </a:lnTo>
                <a:lnTo>
                  <a:pt x="65938" y="113373"/>
                </a:lnTo>
                <a:lnTo>
                  <a:pt x="65604" y="113373"/>
                </a:lnTo>
                <a:cubicBezTo>
                  <a:pt x="59743" y="124218"/>
                  <a:pt x="48174" y="130717"/>
                  <a:pt x="35869" y="130100"/>
                </a:cubicBezTo>
                <a:cubicBezTo>
                  <a:pt x="25856" y="130479"/>
                  <a:pt x="16221" y="126186"/>
                  <a:pt x="9809" y="118487"/>
                </a:cubicBezTo>
                <a:cubicBezTo>
                  <a:pt x="2878" y="109448"/>
                  <a:pt x="-571" y="98224"/>
                  <a:pt x="77" y="86849"/>
                </a:cubicBezTo>
                <a:cubicBezTo>
                  <a:pt x="-550" y="74468"/>
                  <a:pt x="3289" y="62271"/>
                  <a:pt x="10890" y="52475"/>
                </a:cubicBezTo>
                <a:cubicBezTo>
                  <a:pt x="17951" y="43900"/>
                  <a:pt x="28602" y="39110"/>
                  <a:pt x="39696" y="39500"/>
                </a:cubicBezTo>
                <a:cubicBezTo>
                  <a:pt x="50325" y="38818"/>
                  <a:pt x="60413" y="44279"/>
                  <a:pt x="65647" y="53556"/>
                </a:cubicBezTo>
                <a:lnTo>
                  <a:pt x="65982" y="53556"/>
                </a:lnTo>
                <a:lnTo>
                  <a:pt x="65982" y="0"/>
                </a:lnTo>
                <a:lnTo>
                  <a:pt x="79833" y="0"/>
                </a:lnTo>
                <a:close/>
                <a:moveTo>
                  <a:pt x="65938" y="88968"/>
                </a:moveTo>
                <a:lnTo>
                  <a:pt x="65938" y="76209"/>
                </a:lnTo>
                <a:cubicBezTo>
                  <a:pt x="66090" y="69613"/>
                  <a:pt x="63592" y="63223"/>
                  <a:pt x="59019" y="58465"/>
                </a:cubicBezTo>
                <a:cubicBezTo>
                  <a:pt x="54466" y="53653"/>
                  <a:pt x="48076" y="51004"/>
                  <a:pt x="41448" y="51199"/>
                </a:cubicBezTo>
                <a:cubicBezTo>
                  <a:pt x="33684" y="50875"/>
                  <a:pt x="26255" y="54345"/>
                  <a:pt x="21509" y="60498"/>
                </a:cubicBezTo>
                <a:cubicBezTo>
                  <a:pt x="16264" y="68002"/>
                  <a:pt x="13713" y="77042"/>
                  <a:pt x="14243" y="86178"/>
                </a:cubicBezTo>
                <a:cubicBezTo>
                  <a:pt x="13767" y="94612"/>
                  <a:pt x="16232" y="102949"/>
                  <a:pt x="21206" y="109783"/>
                </a:cubicBezTo>
                <a:cubicBezTo>
                  <a:pt x="25704" y="115481"/>
                  <a:pt x="32656" y="118693"/>
                  <a:pt x="39923" y="118433"/>
                </a:cubicBezTo>
                <a:cubicBezTo>
                  <a:pt x="47135" y="118660"/>
                  <a:pt x="54055" y="115579"/>
                  <a:pt x="58716" y="110075"/>
                </a:cubicBezTo>
                <a:cubicBezTo>
                  <a:pt x="63636" y="104182"/>
                  <a:pt x="66209" y="96689"/>
                  <a:pt x="65938" y="89022"/>
                </a:cubicBezTo>
                <a:close/>
              </a:path>
            </a:pathLst>
          </a:custGeom>
          <a:solidFill>
            <a:srgbClr val="000000"/>
          </a:solidFill>
          <a:ln w="1079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2E4E91CF-0780-4E96-9C2E-6B4C0229B157}"/>
              </a:ext>
            </a:extLst>
          </p:cNvPr>
          <p:cNvSpPr/>
          <p:nvPr/>
        </p:nvSpPr>
        <p:spPr>
          <a:xfrm>
            <a:off x="8434535" y="4473043"/>
            <a:ext cx="75620" cy="90670"/>
          </a:xfrm>
          <a:custGeom>
            <a:avLst/>
            <a:gdLst>
              <a:gd name="connsiteX0" fmla="*/ 75538 w 75620"/>
              <a:gd name="connsiteY0" fmla="*/ 48841 h 90670"/>
              <a:gd name="connsiteX1" fmla="*/ 14455 w 75620"/>
              <a:gd name="connsiteY1" fmla="*/ 48841 h 90670"/>
              <a:gd name="connsiteX2" fmla="*/ 22230 w 75620"/>
              <a:gd name="connsiteY2" fmla="*/ 71148 h 90670"/>
              <a:gd name="connsiteX3" fmla="*/ 42677 w 75620"/>
              <a:gd name="connsiteY3" fmla="*/ 78998 h 90670"/>
              <a:gd name="connsiteX4" fmla="*/ 69536 w 75620"/>
              <a:gd name="connsiteY4" fmla="*/ 69364 h 90670"/>
              <a:gd name="connsiteX5" fmla="*/ 69536 w 75620"/>
              <a:gd name="connsiteY5" fmla="*/ 82339 h 90670"/>
              <a:gd name="connsiteX6" fmla="*/ 39379 w 75620"/>
              <a:gd name="connsiteY6" fmla="*/ 90611 h 90670"/>
              <a:gd name="connsiteX7" fmla="*/ 10573 w 75620"/>
              <a:gd name="connsiteY7" fmla="*/ 78825 h 90670"/>
              <a:gd name="connsiteX8" fmla="*/ 96 w 75620"/>
              <a:gd name="connsiteY8" fmla="*/ 45673 h 90670"/>
              <a:gd name="connsiteX9" fmla="*/ 11547 w 75620"/>
              <a:gd name="connsiteY9" fmla="*/ 12769 h 90670"/>
              <a:gd name="connsiteX10" fmla="*/ 39974 w 75620"/>
              <a:gd name="connsiteY10" fmla="*/ 54 h 90670"/>
              <a:gd name="connsiteX11" fmla="*/ 66238 w 75620"/>
              <a:gd name="connsiteY11" fmla="*/ 11039 h 90670"/>
              <a:gd name="connsiteX12" fmla="*/ 75538 w 75620"/>
              <a:gd name="connsiteY12" fmla="*/ 41532 h 90670"/>
              <a:gd name="connsiteX13" fmla="*/ 61340 w 75620"/>
              <a:gd name="connsiteY13" fmla="*/ 37098 h 90670"/>
              <a:gd name="connsiteX14" fmla="*/ 55555 w 75620"/>
              <a:gd name="connsiteY14" fmla="*/ 18435 h 90670"/>
              <a:gd name="connsiteX15" fmla="*/ 39714 w 75620"/>
              <a:gd name="connsiteY15" fmla="*/ 11753 h 90670"/>
              <a:gd name="connsiteX16" fmla="*/ 23073 w 75620"/>
              <a:gd name="connsiteY16" fmla="*/ 18770 h 90670"/>
              <a:gd name="connsiteX17" fmla="*/ 14628 w 75620"/>
              <a:gd name="connsiteY17" fmla="*/ 37098 h 9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620" h="90670">
                <a:moveTo>
                  <a:pt x="75538" y="48841"/>
                </a:moveTo>
                <a:lnTo>
                  <a:pt x="14455" y="48841"/>
                </a:lnTo>
                <a:cubicBezTo>
                  <a:pt x="14153" y="56994"/>
                  <a:pt x="16932" y="64952"/>
                  <a:pt x="22230" y="71148"/>
                </a:cubicBezTo>
                <a:cubicBezTo>
                  <a:pt x="27615" y="76554"/>
                  <a:pt x="35054" y="79409"/>
                  <a:pt x="42677" y="78998"/>
                </a:cubicBezTo>
                <a:cubicBezTo>
                  <a:pt x="52473" y="78976"/>
                  <a:pt x="61956" y="75581"/>
                  <a:pt x="69536" y="69364"/>
                </a:cubicBezTo>
                <a:lnTo>
                  <a:pt x="69536" y="82339"/>
                </a:lnTo>
                <a:cubicBezTo>
                  <a:pt x="60616" y="88232"/>
                  <a:pt x="50051" y="91130"/>
                  <a:pt x="39379" y="90611"/>
                </a:cubicBezTo>
                <a:cubicBezTo>
                  <a:pt x="28501" y="91173"/>
                  <a:pt x="17937" y="86848"/>
                  <a:pt x="10573" y="78825"/>
                </a:cubicBezTo>
                <a:cubicBezTo>
                  <a:pt x="3080" y="69461"/>
                  <a:pt x="-660" y="57643"/>
                  <a:pt x="96" y="45673"/>
                </a:cubicBezTo>
                <a:cubicBezTo>
                  <a:pt x="-412" y="33649"/>
                  <a:pt x="3686" y="21884"/>
                  <a:pt x="11547" y="12769"/>
                </a:cubicBezTo>
                <a:cubicBezTo>
                  <a:pt x="18662" y="4519"/>
                  <a:pt x="29085" y="-141"/>
                  <a:pt x="39974" y="54"/>
                </a:cubicBezTo>
                <a:cubicBezTo>
                  <a:pt x="49954" y="-520"/>
                  <a:pt x="59642" y="3535"/>
                  <a:pt x="66238" y="11039"/>
                </a:cubicBezTo>
                <a:cubicBezTo>
                  <a:pt x="72888" y="19765"/>
                  <a:pt x="76197" y="30578"/>
                  <a:pt x="75538" y="41532"/>
                </a:cubicBezTo>
                <a:close/>
                <a:moveTo>
                  <a:pt x="61340" y="37098"/>
                </a:moveTo>
                <a:cubicBezTo>
                  <a:pt x="61707" y="30383"/>
                  <a:pt x="59653" y="23766"/>
                  <a:pt x="55555" y="18435"/>
                </a:cubicBezTo>
                <a:cubicBezTo>
                  <a:pt x="51576" y="13905"/>
                  <a:pt x="45737" y="11439"/>
                  <a:pt x="39714" y="11753"/>
                </a:cubicBezTo>
                <a:cubicBezTo>
                  <a:pt x="33432" y="11656"/>
                  <a:pt x="27388" y="14197"/>
                  <a:pt x="23073" y="18770"/>
                </a:cubicBezTo>
                <a:cubicBezTo>
                  <a:pt x="18337" y="23798"/>
                  <a:pt x="15375" y="30232"/>
                  <a:pt x="14628" y="37098"/>
                </a:cubicBezTo>
                <a:close/>
              </a:path>
            </a:pathLst>
          </a:custGeom>
          <a:solidFill>
            <a:srgbClr val="000000"/>
          </a:solidFill>
          <a:ln w="10798"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1DDE1852-96E3-43A4-95AC-5DDB3F571AF1}"/>
              </a:ext>
            </a:extLst>
          </p:cNvPr>
          <p:cNvSpPr/>
          <p:nvPr/>
        </p:nvSpPr>
        <p:spPr>
          <a:xfrm>
            <a:off x="8526453" y="4544526"/>
            <a:ext cx="18890" cy="19011"/>
          </a:xfrm>
          <a:custGeom>
            <a:avLst/>
            <a:gdLst>
              <a:gd name="connsiteX0" fmla="*/ 9387 w 18890"/>
              <a:gd name="connsiteY0" fmla="*/ 19010 h 19011"/>
              <a:gd name="connsiteX1" fmla="*/ 2748 w 18890"/>
              <a:gd name="connsiteY1" fmla="*/ 16220 h 19011"/>
              <a:gd name="connsiteX2" fmla="*/ 1 w 18890"/>
              <a:gd name="connsiteY2" fmla="*/ 9548 h 19011"/>
              <a:gd name="connsiteX3" fmla="*/ 2748 w 18890"/>
              <a:gd name="connsiteY3" fmla="*/ 2834 h 19011"/>
              <a:gd name="connsiteX4" fmla="*/ 9387 w 18890"/>
              <a:gd name="connsiteY4" fmla="*/ 1 h 19011"/>
              <a:gd name="connsiteX5" fmla="*/ 18891 w 18890"/>
              <a:gd name="connsiteY5" fmla="*/ 9505 h 19011"/>
              <a:gd name="connsiteX6" fmla="*/ 9387 w 18890"/>
              <a:gd name="connsiteY6" fmla="*/ 19010 h 1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0" h="19011">
                <a:moveTo>
                  <a:pt x="9387" y="19010"/>
                </a:moveTo>
                <a:cubicBezTo>
                  <a:pt x="6878" y="19053"/>
                  <a:pt x="4477" y="18037"/>
                  <a:pt x="2748" y="16220"/>
                </a:cubicBezTo>
                <a:cubicBezTo>
                  <a:pt x="963" y="14468"/>
                  <a:pt x="-32" y="12057"/>
                  <a:pt x="1" y="9548"/>
                </a:cubicBezTo>
                <a:cubicBezTo>
                  <a:pt x="-32" y="7029"/>
                  <a:pt x="963" y="4607"/>
                  <a:pt x="2748" y="2834"/>
                </a:cubicBezTo>
                <a:cubicBezTo>
                  <a:pt x="4456" y="996"/>
                  <a:pt x="6867" y="-32"/>
                  <a:pt x="9387" y="1"/>
                </a:cubicBezTo>
                <a:cubicBezTo>
                  <a:pt x="14631" y="1"/>
                  <a:pt x="18891" y="4261"/>
                  <a:pt x="18891" y="9505"/>
                </a:cubicBezTo>
                <a:cubicBezTo>
                  <a:pt x="18891" y="14750"/>
                  <a:pt x="14631" y="19010"/>
                  <a:pt x="9387" y="19010"/>
                </a:cubicBezTo>
                <a:close/>
              </a:path>
            </a:pathLst>
          </a:custGeom>
          <a:solidFill>
            <a:srgbClr val="000000"/>
          </a:solidFill>
          <a:ln w="10798"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8868DB3-BB2B-42AE-A375-6E877A868B58}"/>
              </a:ext>
            </a:extLst>
          </p:cNvPr>
          <p:cNvSpPr/>
          <p:nvPr/>
        </p:nvSpPr>
        <p:spPr>
          <a:xfrm>
            <a:off x="8537775" y="4435163"/>
            <a:ext cx="46992" cy="167261"/>
          </a:xfrm>
          <a:custGeom>
            <a:avLst/>
            <a:gdLst>
              <a:gd name="connsiteX0" fmla="*/ 44603 w 46992"/>
              <a:gd name="connsiteY0" fmla="*/ 122879 h 167261"/>
              <a:gd name="connsiteX1" fmla="*/ 36029 w 46992"/>
              <a:gd name="connsiteY1" fmla="*/ 155696 h 167261"/>
              <a:gd name="connsiteX2" fmla="*/ 11495 w 46992"/>
              <a:gd name="connsiteY2" fmla="*/ 167223 h 167261"/>
              <a:gd name="connsiteX3" fmla="*/ 0 w 46992"/>
              <a:gd name="connsiteY3" fmla="*/ 164520 h 167261"/>
              <a:gd name="connsiteX4" fmla="*/ 0 w 46992"/>
              <a:gd name="connsiteY4" fmla="*/ 151598 h 167261"/>
              <a:gd name="connsiteX5" fmla="*/ 11829 w 46992"/>
              <a:gd name="connsiteY5" fmla="*/ 155404 h 167261"/>
              <a:gd name="connsiteX6" fmla="*/ 30752 w 46992"/>
              <a:gd name="connsiteY6" fmla="*/ 125128 h 167261"/>
              <a:gd name="connsiteX7" fmla="*/ 30752 w 46992"/>
              <a:gd name="connsiteY7" fmla="*/ 39977 h 167261"/>
              <a:gd name="connsiteX8" fmla="*/ 44603 w 46992"/>
              <a:gd name="connsiteY8" fmla="*/ 39977 h 167261"/>
              <a:gd name="connsiteX9" fmla="*/ 37845 w 46992"/>
              <a:gd name="connsiteY9" fmla="*/ 17995 h 167261"/>
              <a:gd name="connsiteX10" fmla="*/ 31509 w 46992"/>
              <a:gd name="connsiteY10" fmla="*/ 15465 h 167261"/>
              <a:gd name="connsiteX11" fmla="*/ 28892 w 46992"/>
              <a:gd name="connsiteY11" fmla="*/ 9042 h 167261"/>
              <a:gd name="connsiteX12" fmla="*/ 37607 w 46992"/>
              <a:gd name="connsiteY12" fmla="*/ 2 h 167261"/>
              <a:gd name="connsiteX13" fmla="*/ 37845 w 46992"/>
              <a:gd name="connsiteY13" fmla="*/ 2 h 167261"/>
              <a:gd name="connsiteX14" fmla="*/ 44333 w 46992"/>
              <a:gd name="connsiteY14" fmla="*/ 2586 h 167261"/>
              <a:gd name="connsiteX15" fmla="*/ 44365 w 46992"/>
              <a:gd name="connsiteY15" fmla="*/ 15335 h 167261"/>
              <a:gd name="connsiteX16" fmla="*/ 44333 w 46992"/>
              <a:gd name="connsiteY16" fmla="*/ 15378 h 167261"/>
              <a:gd name="connsiteX17" fmla="*/ 37845 w 46992"/>
              <a:gd name="connsiteY17" fmla="*/ 18038 h 16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992" h="167261">
                <a:moveTo>
                  <a:pt x="44603" y="122879"/>
                </a:moveTo>
                <a:cubicBezTo>
                  <a:pt x="45328" y="134449"/>
                  <a:pt x="42322" y="145954"/>
                  <a:pt x="36029" y="155696"/>
                </a:cubicBezTo>
                <a:cubicBezTo>
                  <a:pt x="30287" y="163395"/>
                  <a:pt x="21085" y="167720"/>
                  <a:pt x="11495" y="167223"/>
                </a:cubicBezTo>
                <a:cubicBezTo>
                  <a:pt x="7504" y="167212"/>
                  <a:pt x="3568" y="166293"/>
                  <a:pt x="0" y="164520"/>
                </a:cubicBezTo>
                <a:lnTo>
                  <a:pt x="0" y="151598"/>
                </a:lnTo>
                <a:cubicBezTo>
                  <a:pt x="3514" y="153934"/>
                  <a:pt x="7613" y="155242"/>
                  <a:pt x="11829" y="155404"/>
                </a:cubicBezTo>
                <a:cubicBezTo>
                  <a:pt x="24448" y="155404"/>
                  <a:pt x="30752" y="145316"/>
                  <a:pt x="30752" y="125128"/>
                </a:cubicBezTo>
                <a:lnTo>
                  <a:pt x="30752" y="39977"/>
                </a:lnTo>
                <a:lnTo>
                  <a:pt x="44603" y="39977"/>
                </a:lnTo>
                <a:close/>
                <a:moveTo>
                  <a:pt x="37845" y="17995"/>
                </a:moveTo>
                <a:cubicBezTo>
                  <a:pt x="35477" y="18038"/>
                  <a:pt x="33196" y="17130"/>
                  <a:pt x="31509" y="15465"/>
                </a:cubicBezTo>
                <a:cubicBezTo>
                  <a:pt x="29768" y="13789"/>
                  <a:pt x="28817" y="11453"/>
                  <a:pt x="28892" y="9042"/>
                </a:cubicBezTo>
                <a:cubicBezTo>
                  <a:pt x="28805" y="4144"/>
                  <a:pt x="32699" y="89"/>
                  <a:pt x="37607" y="2"/>
                </a:cubicBezTo>
                <a:cubicBezTo>
                  <a:pt x="37683" y="2"/>
                  <a:pt x="37770" y="2"/>
                  <a:pt x="37845" y="2"/>
                </a:cubicBezTo>
                <a:cubicBezTo>
                  <a:pt x="40267" y="-52"/>
                  <a:pt x="42614" y="878"/>
                  <a:pt x="44333" y="2586"/>
                </a:cubicBezTo>
                <a:cubicBezTo>
                  <a:pt x="47869" y="6101"/>
                  <a:pt x="47880" y="11810"/>
                  <a:pt x="44365" y="15335"/>
                </a:cubicBezTo>
                <a:cubicBezTo>
                  <a:pt x="44355" y="15356"/>
                  <a:pt x="44344" y="15367"/>
                  <a:pt x="44333" y="15378"/>
                </a:cubicBezTo>
                <a:cubicBezTo>
                  <a:pt x="42624" y="17119"/>
                  <a:pt x="40278" y="18081"/>
                  <a:pt x="37845" y="18038"/>
                </a:cubicBezTo>
                <a:close/>
              </a:path>
            </a:pathLst>
          </a:custGeom>
          <a:solidFill>
            <a:srgbClr val="000000"/>
          </a:solidFill>
          <a:ln w="10798"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B194DCF4-30BF-4524-86AC-414193775EBD}"/>
              </a:ext>
            </a:extLst>
          </p:cNvPr>
          <p:cNvSpPr/>
          <p:nvPr/>
        </p:nvSpPr>
        <p:spPr>
          <a:xfrm>
            <a:off x="8605193" y="4473133"/>
            <a:ext cx="57282" cy="90649"/>
          </a:xfrm>
          <a:custGeom>
            <a:avLst/>
            <a:gdLst>
              <a:gd name="connsiteX0" fmla="*/ 0 w 57282"/>
              <a:gd name="connsiteY0" fmla="*/ 85418 h 90649"/>
              <a:gd name="connsiteX1" fmla="*/ 0 w 57282"/>
              <a:gd name="connsiteY1" fmla="*/ 70550 h 90649"/>
              <a:gd name="connsiteX2" fmla="*/ 24869 w 57282"/>
              <a:gd name="connsiteY2" fmla="*/ 78909 h 90649"/>
              <a:gd name="connsiteX3" fmla="*/ 43121 w 57282"/>
              <a:gd name="connsiteY3" fmla="*/ 66744 h 90649"/>
              <a:gd name="connsiteX4" fmla="*/ 41553 w 57282"/>
              <a:gd name="connsiteY4" fmla="*/ 60873 h 90649"/>
              <a:gd name="connsiteX5" fmla="*/ 37337 w 57282"/>
              <a:gd name="connsiteY5" fmla="*/ 56612 h 90649"/>
              <a:gd name="connsiteX6" fmla="*/ 31087 w 57282"/>
              <a:gd name="connsiteY6" fmla="*/ 53271 h 90649"/>
              <a:gd name="connsiteX7" fmla="*/ 23355 w 57282"/>
              <a:gd name="connsiteY7" fmla="*/ 50190 h 90649"/>
              <a:gd name="connsiteX8" fmla="*/ 13256 w 57282"/>
              <a:gd name="connsiteY8" fmla="*/ 45583 h 90649"/>
              <a:gd name="connsiteX9" fmla="*/ 5990 w 57282"/>
              <a:gd name="connsiteY9" fmla="*/ 40350 h 90649"/>
              <a:gd name="connsiteX10" fmla="*/ 1600 w 57282"/>
              <a:gd name="connsiteY10" fmla="*/ 33711 h 90649"/>
              <a:gd name="connsiteX11" fmla="*/ 119 w 57282"/>
              <a:gd name="connsiteY11" fmla="*/ 25061 h 90649"/>
              <a:gd name="connsiteX12" fmla="*/ 2908 w 57282"/>
              <a:gd name="connsiteY12" fmla="*/ 14248 h 90649"/>
              <a:gd name="connsiteX13" fmla="*/ 10348 w 57282"/>
              <a:gd name="connsiteY13" fmla="*/ 6387 h 90649"/>
              <a:gd name="connsiteX14" fmla="*/ 20944 w 57282"/>
              <a:gd name="connsiteY14" fmla="*/ 1618 h 90649"/>
              <a:gd name="connsiteX15" fmla="*/ 33238 w 57282"/>
              <a:gd name="connsiteY15" fmla="*/ 7 h 90649"/>
              <a:gd name="connsiteX16" fmla="*/ 53340 w 57282"/>
              <a:gd name="connsiteY16" fmla="*/ 3900 h 90649"/>
              <a:gd name="connsiteX17" fmla="*/ 53340 w 57282"/>
              <a:gd name="connsiteY17" fmla="*/ 17957 h 90649"/>
              <a:gd name="connsiteX18" fmla="*/ 31379 w 57282"/>
              <a:gd name="connsiteY18" fmla="*/ 11707 h 90649"/>
              <a:gd name="connsiteX19" fmla="*/ 24372 w 57282"/>
              <a:gd name="connsiteY19" fmla="*/ 12594 h 90649"/>
              <a:gd name="connsiteX20" fmla="*/ 18965 w 57282"/>
              <a:gd name="connsiteY20" fmla="*/ 15091 h 90649"/>
              <a:gd name="connsiteX21" fmla="*/ 15505 w 57282"/>
              <a:gd name="connsiteY21" fmla="*/ 18930 h 90649"/>
              <a:gd name="connsiteX22" fmla="*/ 14284 w 57282"/>
              <a:gd name="connsiteY22" fmla="*/ 23871 h 90649"/>
              <a:gd name="connsiteX23" fmla="*/ 15505 w 57282"/>
              <a:gd name="connsiteY23" fmla="*/ 29537 h 90649"/>
              <a:gd name="connsiteX24" fmla="*/ 19095 w 57282"/>
              <a:gd name="connsiteY24" fmla="*/ 33592 h 90649"/>
              <a:gd name="connsiteX25" fmla="*/ 24837 w 57282"/>
              <a:gd name="connsiteY25" fmla="*/ 36836 h 90649"/>
              <a:gd name="connsiteX26" fmla="*/ 32525 w 57282"/>
              <a:gd name="connsiteY26" fmla="*/ 39961 h 90649"/>
              <a:gd name="connsiteX27" fmla="*/ 42830 w 57282"/>
              <a:gd name="connsiteY27" fmla="*/ 44481 h 90649"/>
              <a:gd name="connsiteX28" fmla="*/ 50604 w 57282"/>
              <a:gd name="connsiteY28" fmla="*/ 49714 h 90649"/>
              <a:gd name="connsiteX29" fmla="*/ 55545 w 57282"/>
              <a:gd name="connsiteY29" fmla="*/ 56429 h 90649"/>
              <a:gd name="connsiteX30" fmla="*/ 57276 w 57282"/>
              <a:gd name="connsiteY30" fmla="*/ 65468 h 90649"/>
              <a:gd name="connsiteX31" fmla="*/ 54453 w 57282"/>
              <a:gd name="connsiteY31" fmla="*/ 76616 h 90649"/>
              <a:gd name="connsiteX32" fmla="*/ 46885 w 57282"/>
              <a:gd name="connsiteY32" fmla="*/ 84477 h 90649"/>
              <a:gd name="connsiteX33" fmla="*/ 35996 w 57282"/>
              <a:gd name="connsiteY33" fmla="*/ 89127 h 90649"/>
              <a:gd name="connsiteX34" fmla="*/ 23020 w 57282"/>
              <a:gd name="connsiteY34" fmla="*/ 90641 h 90649"/>
              <a:gd name="connsiteX35" fmla="*/ 0 w 57282"/>
              <a:gd name="connsiteY35" fmla="*/ 85418 h 9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7282" h="90649">
                <a:moveTo>
                  <a:pt x="0" y="85418"/>
                </a:moveTo>
                <a:lnTo>
                  <a:pt x="0" y="70550"/>
                </a:lnTo>
                <a:cubicBezTo>
                  <a:pt x="7147" y="75989"/>
                  <a:pt x="15884" y="78920"/>
                  <a:pt x="24869" y="78909"/>
                </a:cubicBezTo>
                <a:cubicBezTo>
                  <a:pt x="37034" y="78909"/>
                  <a:pt x="43121" y="74854"/>
                  <a:pt x="43121" y="66744"/>
                </a:cubicBezTo>
                <a:cubicBezTo>
                  <a:pt x="43186" y="64679"/>
                  <a:pt x="42646" y="62635"/>
                  <a:pt x="41553" y="60873"/>
                </a:cubicBezTo>
                <a:cubicBezTo>
                  <a:pt x="40440" y="59186"/>
                  <a:pt x="39002" y="57748"/>
                  <a:pt x="37337" y="56612"/>
                </a:cubicBezTo>
                <a:cubicBezTo>
                  <a:pt x="35379" y="55272"/>
                  <a:pt x="33282" y="54147"/>
                  <a:pt x="31087" y="53271"/>
                </a:cubicBezTo>
                <a:cubicBezTo>
                  <a:pt x="28686" y="52287"/>
                  <a:pt x="26113" y="51260"/>
                  <a:pt x="23355" y="50190"/>
                </a:cubicBezTo>
                <a:cubicBezTo>
                  <a:pt x="19907" y="48849"/>
                  <a:pt x="16533" y="47314"/>
                  <a:pt x="13256" y="45583"/>
                </a:cubicBezTo>
                <a:cubicBezTo>
                  <a:pt x="10596" y="44200"/>
                  <a:pt x="8142" y="42437"/>
                  <a:pt x="5990" y="40350"/>
                </a:cubicBezTo>
                <a:cubicBezTo>
                  <a:pt x="4087" y="38458"/>
                  <a:pt x="2595" y="36198"/>
                  <a:pt x="1600" y="33711"/>
                </a:cubicBezTo>
                <a:cubicBezTo>
                  <a:pt x="562" y="30943"/>
                  <a:pt x="65" y="28013"/>
                  <a:pt x="119" y="25061"/>
                </a:cubicBezTo>
                <a:cubicBezTo>
                  <a:pt x="43" y="21265"/>
                  <a:pt x="1005" y="17524"/>
                  <a:pt x="2908" y="14248"/>
                </a:cubicBezTo>
                <a:cubicBezTo>
                  <a:pt x="4779" y="11112"/>
                  <a:pt x="7320" y="8420"/>
                  <a:pt x="10348" y="6387"/>
                </a:cubicBezTo>
                <a:cubicBezTo>
                  <a:pt x="13581" y="4214"/>
                  <a:pt x="17170" y="2602"/>
                  <a:pt x="20944" y="1618"/>
                </a:cubicBezTo>
                <a:cubicBezTo>
                  <a:pt x="24956" y="537"/>
                  <a:pt x="29087" y="-4"/>
                  <a:pt x="33238" y="7"/>
                </a:cubicBezTo>
                <a:cubicBezTo>
                  <a:pt x="40137" y="-112"/>
                  <a:pt x="46982" y="1218"/>
                  <a:pt x="53340" y="3900"/>
                </a:cubicBezTo>
                <a:lnTo>
                  <a:pt x="53340" y="17957"/>
                </a:lnTo>
                <a:cubicBezTo>
                  <a:pt x="46798" y="13740"/>
                  <a:pt x="39153" y="11566"/>
                  <a:pt x="31379" y="11707"/>
                </a:cubicBezTo>
                <a:cubicBezTo>
                  <a:pt x="29011" y="11685"/>
                  <a:pt x="26653" y="11977"/>
                  <a:pt x="24372" y="12594"/>
                </a:cubicBezTo>
                <a:cubicBezTo>
                  <a:pt x="22436" y="13113"/>
                  <a:pt x="20609" y="13956"/>
                  <a:pt x="18965" y="15091"/>
                </a:cubicBezTo>
                <a:cubicBezTo>
                  <a:pt x="17538" y="16097"/>
                  <a:pt x="16349" y="17405"/>
                  <a:pt x="15505" y="18930"/>
                </a:cubicBezTo>
                <a:cubicBezTo>
                  <a:pt x="14684" y="20443"/>
                  <a:pt x="14262" y="22152"/>
                  <a:pt x="14284" y="23871"/>
                </a:cubicBezTo>
                <a:cubicBezTo>
                  <a:pt x="14219" y="25828"/>
                  <a:pt x="14629" y="27775"/>
                  <a:pt x="15505" y="29537"/>
                </a:cubicBezTo>
                <a:cubicBezTo>
                  <a:pt x="16392" y="31138"/>
                  <a:pt x="17614" y="32521"/>
                  <a:pt x="19095" y="33592"/>
                </a:cubicBezTo>
                <a:cubicBezTo>
                  <a:pt x="20879" y="34900"/>
                  <a:pt x="22804" y="35982"/>
                  <a:pt x="24837" y="36836"/>
                </a:cubicBezTo>
                <a:cubicBezTo>
                  <a:pt x="27086" y="37798"/>
                  <a:pt x="29659" y="38836"/>
                  <a:pt x="32525" y="39961"/>
                </a:cubicBezTo>
                <a:cubicBezTo>
                  <a:pt x="36039" y="41280"/>
                  <a:pt x="39478" y="42794"/>
                  <a:pt x="42830" y="44481"/>
                </a:cubicBezTo>
                <a:cubicBezTo>
                  <a:pt x="45640" y="45865"/>
                  <a:pt x="48257" y="47627"/>
                  <a:pt x="50604" y="49714"/>
                </a:cubicBezTo>
                <a:cubicBezTo>
                  <a:pt x="52691" y="51595"/>
                  <a:pt x="54378" y="53877"/>
                  <a:pt x="55545" y="56429"/>
                </a:cubicBezTo>
                <a:cubicBezTo>
                  <a:pt x="56767" y="59283"/>
                  <a:pt x="57351" y="62365"/>
                  <a:pt x="57276" y="65468"/>
                </a:cubicBezTo>
                <a:cubicBezTo>
                  <a:pt x="57373" y="69372"/>
                  <a:pt x="56400" y="73232"/>
                  <a:pt x="54453" y="76616"/>
                </a:cubicBezTo>
                <a:cubicBezTo>
                  <a:pt x="52561" y="79784"/>
                  <a:pt x="49976" y="82466"/>
                  <a:pt x="46885" y="84477"/>
                </a:cubicBezTo>
                <a:cubicBezTo>
                  <a:pt x="43543" y="86640"/>
                  <a:pt x="39866" y="88218"/>
                  <a:pt x="35996" y="89127"/>
                </a:cubicBezTo>
                <a:cubicBezTo>
                  <a:pt x="31746" y="90154"/>
                  <a:pt x="27389" y="90662"/>
                  <a:pt x="23020" y="90641"/>
                </a:cubicBezTo>
                <a:cubicBezTo>
                  <a:pt x="15041" y="90792"/>
                  <a:pt x="7136" y="89008"/>
                  <a:pt x="0" y="85418"/>
                </a:cubicBezTo>
                <a:close/>
              </a:path>
            </a:pathLst>
          </a:custGeom>
          <a:solidFill>
            <a:srgbClr val="000000"/>
          </a:solidFill>
          <a:ln w="10798"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9D4BB1A2-8064-470D-A90A-C9BCADAA7223}"/>
              </a:ext>
            </a:extLst>
          </p:cNvPr>
          <p:cNvSpPr/>
          <p:nvPr/>
        </p:nvSpPr>
        <p:spPr>
          <a:xfrm>
            <a:off x="7997738" y="3764376"/>
            <a:ext cx="33833" cy="66037"/>
          </a:xfrm>
          <a:custGeom>
            <a:avLst/>
            <a:gdLst>
              <a:gd name="connsiteX0" fmla="*/ 33833 w 33833"/>
              <a:gd name="connsiteY0" fmla="*/ 11671 h 66037"/>
              <a:gd name="connsiteX1" fmla="*/ 25972 w 33833"/>
              <a:gd name="connsiteY1" fmla="*/ 9584 h 66037"/>
              <a:gd name="connsiteX2" fmla="*/ 14857 w 33833"/>
              <a:gd name="connsiteY2" fmla="*/ 15855 h 66037"/>
              <a:gd name="connsiteX3" fmla="*/ 10391 w 33833"/>
              <a:gd name="connsiteY3" fmla="*/ 32961 h 66037"/>
              <a:gd name="connsiteX4" fmla="*/ 10391 w 33833"/>
              <a:gd name="connsiteY4" fmla="*/ 66038 h 66037"/>
              <a:gd name="connsiteX5" fmla="*/ 0 w 33833"/>
              <a:gd name="connsiteY5" fmla="*/ 66038 h 66037"/>
              <a:gd name="connsiteX6" fmla="*/ 0 w 33833"/>
              <a:gd name="connsiteY6" fmla="*/ 1161 h 66037"/>
              <a:gd name="connsiteX7" fmla="*/ 10391 w 33833"/>
              <a:gd name="connsiteY7" fmla="*/ 1161 h 66037"/>
              <a:gd name="connsiteX8" fmla="*/ 10391 w 33833"/>
              <a:gd name="connsiteY8" fmla="*/ 14525 h 66037"/>
              <a:gd name="connsiteX9" fmla="*/ 10640 w 33833"/>
              <a:gd name="connsiteY9" fmla="*/ 14525 h 66037"/>
              <a:gd name="connsiteX10" fmla="*/ 17419 w 33833"/>
              <a:gd name="connsiteY10" fmla="*/ 3853 h 66037"/>
              <a:gd name="connsiteX11" fmla="*/ 27627 w 33833"/>
              <a:gd name="connsiteY11" fmla="*/ 14 h 66037"/>
              <a:gd name="connsiteX12" fmla="*/ 33833 w 33833"/>
              <a:gd name="connsiteY12" fmla="*/ 901 h 6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833" h="66037">
                <a:moveTo>
                  <a:pt x="33833" y="11671"/>
                </a:moveTo>
                <a:cubicBezTo>
                  <a:pt x="31509" y="10135"/>
                  <a:pt x="28751" y="9400"/>
                  <a:pt x="25972" y="9584"/>
                </a:cubicBezTo>
                <a:cubicBezTo>
                  <a:pt x="21442" y="9638"/>
                  <a:pt x="17247" y="11995"/>
                  <a:pt x="14857" y="15855"/>
                </a:cubicBezTo>
                <a:cubicBezTo>
                  <a:pt x="11624" y="20959"/>
                  <a:pt x="10067" y="26938"/>
                  <a:pt x="10391" y="32961"/>
                </a:cubicBezTo>
                <a:lnTo>
                  <a:pt x="10391" y="66038"/>
                </a:lnTo>
                <a:lnTo>
                  <a:pt x="0" y="66038"/>
                </a:lnTo>
                <a:lnTo>
                  <a:pt x="0" y="1161"/>
                </a:lnTo>
                <a:lnTo>
                  <a:pt x="10391" y="1161"/>
                </a:lnTo>
                <a:lnTo>
                  <a:pt x="10391" y="14525"/>
                </a:lnTo>
                <a:lnTo>
                  <a:pt x="10640" y="14525"/>
                </a:lnTo>
                <a:cubicBezTo>
                  <a:pt x="11840" y="10395"/>
                  <a:pt x="14197" y="6697"/>
                  <a:pt x="17419" y="3853"/>
                </a:cubicBezTo>
                <a:cubicBezTo>
                  <a:pt x="20241" y="1377"/>
                  <a:pt x="23875" y="14"/>
                  <a:pt x="27627" y="14"/>
                </a:cubicBezTo>
                <a:cubicBezTo>
                  <a:pt x="29735" y="-72"/>
                  <a:pt x="31833" y="231"/>
                  <a:pt x="33833" y="901"/>
                </a:cubicBezTo>
                <a:close/>
              </a:path>
            </a:pathLst>
          </a:custGeom>
          <a:solidFill>
            <a:srgbClr val="000000"/>
          </a:solidFill>
          <a:ln w="10798"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898D7FB-FE75-4BD6-B5F5-D9C79F5FA551}"/>
              </a:ext>
            </a:extLst>
          </p:cNvPr>
          <p:cNvSpPr/>
          <p:nvPr/>
        </p:nvSpPr>
        <p:spPr>
          <a:xfrm>
            <a:off x="8038302" y="3763949"/>
            <a:ext cx="56704" cy="68002"/>
          </a:xfrm>
          <a:custGeom>
            <a:avLst/>
            <a:gdLst>
              <a:gd name="connsiteX0" fmla="*/ 56665 w 56704"/>
              <a:gd name="connsiteY0" fmla="*/ 36620 h 68002"/>
              <a:gd name="connsiteX1" fmla="*/ 10862 w 56704"/>
              <a:gd name="connsiteY1" fmla="*/ 36620 h 68002"/>
              <a:gd name="connsiteX2" fmla="*/ 16690 w 56704"/>
              <a:gd name="connsiteY2" fmla="*/ 53348 h 68002"/>
              <a:gd name="connsiteX3" fmla="*/ 32023 w 56704"/>
              <a:gd name="connsiteY3" fmla="*/ 59241 h 68002"/>
              <a:gd name="connsiteX4" fmla="*/ 52167 w 56704"/>
              <a:gd name="connsiteY4" fmla="*/ 52018 h 68002"/>
              <a:gd name="connsiteX5" fmla="*/ 52167 w 56704"/>
              <a:gd name="connsiteY5" fmla="*/ 61750 h 68002"/>
              <a:gd name="connsiteX6" fmla="*/ 29546 w 56704"/>
              <a:gd name="connsiteY6" fmla="*/ 67956 h 68002"/>
              <a:gd name="connsiteX7" fmla="*/ 7921 w 56704"/>
              <a:gd name="connsiteY7" fmla="*/ 59122 h 68002"/>
              <a:gd name="connsiteX8" fmla="*/ 71 w 56704"/>
              <a:gd name="connsiteY8" fmla="*/ 34253 h 68002"/>
              <a:gd name="connsiteX9" fmla="*/ 8656 w 56704"/>
              <a:gd name="connsiteY9" fmla="*/ 9577 h 68002"/>
              <a:gd name="connsiteX10" fmla="*/ 29968 w 56704"/>
              <a:gd name="connsiteY10" fmla="*/ 41 h 68002"/>
              <a:gd name="connsiteX11" fmla="*/ 49680 w 56704"/>
              <a:gd name="connsiteY11" fmla="*/ 8280 h 68002"/>
              <a:gd name="connsiteX12" fmla="*/ 56644 w 56704"/>
              <a:gd name="connsiteY12" fmla="*/ 31149 h 68002"/>
              <a:gd name="connsiteX13" fmla="*/ 46025 w 56704"/>
              <a:gd name="connsiteY13" fmla="*/ 27819 h 68002"/>
              <a:gd name="connsiteX14" fmla="*/ 41700 w 56704"/>
              <a:gd name="connsiteY14" fmla="*/ 13816 h 68002"/>
              <a:gd name="connsiteX15" fmla="*/ 29806 w 56704"/>
              <a:gd name="connsiteY15" fmla="*/ 8810 h 68002"/>
              <a:gd name="connsiteX16" fmla="*/ 17317 w 56704"/>
              <a:gd name="connsiteY16" fmla="*/ 14065 h 68002"/>
              <a:gd name="connsiteX17" fmla="*/ 10992 w 56704"/>
              <a:gd name="connsiteY17" fmla="*/ 27819 h 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704" h="68002">
                <a:moveTo>
                  <a:pt x="56665" y="36620"/>
                </a:moveTo>
                <a:lnTo>
                  <a:pt x="10862" y="36620"/>
                </a:lnTo>
                <a:cubicBezTo>
                  <a:pt x="10624" y="42730"/>
                  <a:pt x="12700" y="48709"/>
                  <a:pt x="16690" y="53348"/>
                </a:cubicBezTo>
                <a:cubicBezTo>
                  <a:pt x="20723" y="57403"/>
                  <a:pt x="26303" y="59555"/>
                  <a:pt x="32023" y="59241"/>
                </a:cubicBezTo>
                <a:cubicBezTo>
                  <a:pt x="39365" y="59230"/>
                  <a:pt x="46490" y="56678"/>
                  <a:pt x="52167" y="52018"/>
                </a:cubicBezTo>
                <a:lnTo>
                  <a:pt x="52167" y="61750"/>
                </a:lnTo>
                <a:cubicBezTo>
                  <a:pt x="45485" y="66172"/>
                  <a:pt x="37559" y="68356"/>
                  <a:pt x="29546" y="67956"/>
                </a:cubicBezTo>
                <a:cubicBezTo>
                  <a:pt x="21383" y="68378"/>
                  <a:pt x="13457" y="65145"/>
                  <a:pt x="7921" y="59122"/>
                </a:cubicBezTo>
                <a:cubicBezTo>
                  <a:pt x="2309" y="52094"/>
                  <a:pt x="-491" y="43227"/>
                  <a:pt x="71" y="34253"/>
                </a:cubicBezTo>
                <a:cubicBezTo>
                  <a:pt x="-319" y="25235"/>
                  <a:pt x="2752" y="16411"/>
                  <a:pt x="8656" y="9577"/>
                </a:cubicBezTo>
                <a:cubicBezTo>
                  <a:pt x="13987" y="3393"/>
                  <a:pt x="21805" y="-100"/>
                  <a:pt x="29968" y="41"/>
                </a:cubicBezTo>
                <a:cubicBezTo>
                  <a:pt x="37451" y="-392"/>
                  <a:pt x="44728" y="2647"/>
                  <a:pt x="49680" y="8280"/>
                </a:cubicBezTo>
                <a:cubicBezTo>
                  <a:pt x="54665" y="14822"/>
                  <a:pt x="57130" y="22942"/>
                  <a:pt x="56644" y="31149"/>
                </a:cubicBezTo>
                <a:close/>
                <a:moveTo>
                  <a:pt x="46025" y="27819"/>
                </a:moveTo>
                <a:cubicBezTo>
                  <a:pt x="46307" y="22780"/>
                  <a:pt x="44771" y="17817"/>
                  <a:pt x="41700" y="13816"/>
                </a:cubicBezTo>
                <a:cubicBezTo>
                  <a:pt x="38716" y="10410"/>
                  <a:pt x="34326" y="8561"/>
                  <a:pt x="29806" y="8810"/>
                </a:cubicBezTo>
                <a:cubicBezTo>
                  <a:pt x="25092" y="8734"/>
                  <a:pt x="20561" y="10637"/>
                  <a:pt x="17317" y="14065"/>
                </a:cubicBezTo>
                <a:cubicBezTo>
                  <a:pt x="13771" y="17839"/>
                  <a:pt x="11554" y="22672"/>
                  <a:pt x="10992" y="27819"/>
                </a:cubicBezTo>
                <a:close/>
              </a:path>
            </a:pathLst>
          </a:custGeom>
          <a:solidFill>
            <a:srgbClr val="000000"/>
          </a:solidFill>
          <a:ln w="10798"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2DDCB1D-F752-45B2-8D6F-C2877BF976ED}"/>
              </a:ext>
            </a:extLst>
          </p:cNvPr>
          <p:cNvSpPr/>
          <p:nvPr/>
        </p:nvSpPr>
        <p:spPr>
          <a:xfrm>
            <a:off x="8106211" y="3763966"/>
            <a:ext cx="59860" cy="96290"/>
          </a:xfrm>
          <a:custGeom>
            <a:avLst/>
            <a:gdLst>
              <a:gd name="connsiteX0" fmla="*/ 59861 w 59860"/>
              <a:gd name="connsiteY0" fmla="*/ 96291 h 96290"/>
              <a:gd name="connsiteX1" fmla="*/ 49470 w 59860"/>
              <a:gd name="connsiteY1" fmla="*/ 96291 h 96290"/>
              <a:gd name="connsiteX2" fmla="*/ 49470 w 59860"/>
              <a:gd name="connsiteY2" fmla="*/ 55299 h 96290"/>
              <a:gd name="connsiteX3" fmla="*/ 49221 w 59860"/>
              <a:gd name="connsiteY3" fmla="*/ 55299 h 96290"/>
              <a:gd name="connsiteX4" fmla="*/ 27044 w 59860"/>
              <a:gd name="connsiteY4" fmla="*/ 67961 h 96290"/>
              <a:gd name="connsiteX5" fmla="*/ 7440 w 59860"/>
              <a:gd name="connsiteY5" fmla="*/ 59257 h 96290"/>
              <a:gd name="connsiteX6" fmla="*/ 55 w 59860"/>
              <a:gd name="connsiteY6" fmla="*/ 35523 h 96290"/>
              <a:gd name="connsiteX7" fmla="*/ 8165 w 59860"/>
              <a:gd name="connsiteY7" fmla="*/ 9712 h 96290"/>
              <a:gd name="connsiteX8" fmla="*/ 29963 w 59860"/>
              <a:gd name="connsiteY8" fmla="*/ 46 h 96290"/>
              <a:gd name="connsiteX9" fmla="*/ 49221 w 59860"/>
              <a:gd name="connsiteY9" fmla="*/ 10567 h 96290"/>
              <a:gd name="connsiteX10" fmla="*/ 49470 w 59860"/>
              <a:gd name="connsiteY10" fmla="*/ 10567 h 96290"/>
              <a:gd name="connsiteX11" fmla="*/ 49470 w 59860"/>
              <a:gd name="connsiteY11" fmla="*/ 1570 h 96290"/>
              <a:gd name="connsiteX12" fmla="*/ 59861 w 59860"/>
              <a:gd name="connsiteY12" fmla="*/ 1570 h 96290"/>
              <a:gd name="connsiteX13" fmla="*/ 49470 w 59860"/>
              <a:gd name="connsiteY13" fmla="*/ 37242 h 96290"/>
              <a:gd name="connsiteX14" fmla="*/ 49470 w 59860"/>
              <a:gd name="connsiteY14" fmla="*/ 27802 h 96290"/>
              <a:gd name="connsiteX15" fmla="*/ 44247 w 59860"/>
              <a:gd name="connsiteY15" fmla="*/ 14308 h 96290"/>
              <a:gd name="connsiteX16" fmla="*/ 30969 w 59860"/>
              <a:gd name="connsiteY16" fmla="*/ 8793 h 96290"/>
              <a:gd name="connsiteX17" fmla="*/ 16145 w 59860"/>
              <a:gd name="connsiteY17" fmla="*/ 15724 h 96290"/>
              <a:gd name="connsiteX18" fmla="*/ 10738 w 59860"/>
              <a:gd name="connsiteY18" fmla="*/ 35274 h 96290"/>
              <a:gd name="connsiteX19" fmla="*/ 16004 w 59860"/>
              <a:gd name="connsiteY19" fmla="*/ 52856 h 96290"/>
              <a:gd name="connsiteX20" fmla="*/ 29563 w 59860"/>
              <a:gd name="connsiteY20" fmla="*/ 59224 h 96290"/>
              <a:gd name="connsiteX21" fmla="*/ 44096 w 59860"/>
              <a:gd name="connsiteY21" fmla="*/ 52985 h 96290"/>
              <a:gd name="connsiteX22" fmla="*/ 49470 w 59860"/>
              <a:gd name="connsiteY22" fmla="*/ 37242 h 9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860" h="96290">
                <a:moveTo>
                  <a:pt x="59861" y="96291"/>
                </a:moveTo>
                <a:lnTo>
                  <a:pt x="49470" y="96291"/>
                </a:lnTo>
                <a:lnTo>
                  <a:pt x="49470" y="55299"/>
                </a:lnTo>
                <a:lnTo>
                  <a:pt x="49221" y="55299"/>
                </a:lnTo>
                <a:cubicBezTo>
                  <a:pt x="45015" y="63571"/>
                  <a:pt x="36300" y="68545"/>
                  <a:pt x="27044" y="67961"/>
                </a:cubicBezTo>
                <a:cubicBezTo>
                  <a:pt x="19518" y="68242"/>
                  <a:pt x="12284" y="65031"/>
                  <a:pt x="7440" y="59257"/>
                </a:cubicBezTo>
                <a:cubicBezTo>
                  <a:pt x="2207" y="52488"/>
                  <a:pt x="-421" y="44065"/>
                  <a:pt x="55" y="35523"/>
                </a:cubicBezTo>
                <a:cubicBezTo>
                  <a:pt x="-421" y="26224"/>
                  <a:pt x="2456" y="17065"/>
                  <a:pt x="8165" y="9712"/>
                </a:cubicBezTo>
                <a:cubicBezTo>
                  <a:pt x="13539" y="3290"/>
                  <a:pt x="21594" y="-279"/>
                  <a:pt x="29963" y="46"/>
                </a:cubicBezTo>
                <a:cubicBezTo>
                  <a:pt x="37878" y="-484"/>
                  <a:pt x="45383" y="3625"/>
                  <a:pt x="49221" y="10567"/>
                </a:cubicBezTo>
                <a:lnTo>
                  <a:pt x="49470" y="10567"/>
                </a:lnTo>
                <a:lnTo>
                  <a:pt x="49470" y="1570"/>
                </a:lnTo>
                <a:lnTo>
                  <a:pt x="59861" y="1570"/>
                </a:lnTo>
                <a:close/>
                <a:moveTo>
                  <a:pt x="49470" y="37242"/>
                </a:moveTo>
                <a:lnTo>
                  <a:pt x="49470" y="27802"/>
                </a:lnTo>
                <a:cubicBezTo>
                  <a:pt x="49589" y="22785"/>
                  <a:pt x="47718" y="17930"/>
                  <a:pt x="44247" y="14308"/>
                </a:cubicBezTo>
                <a:cubicBezTo>
                  <a:pt x="40820" y="10653"/>
                  <a:pt x="35986" y="8642"/>
                  <a:pt x="30969" y="8793"/>
                </a:cubicBezTo>
                <a:cubicBezTo>
                  <a:pt x="25195" y="8566"/>
                  <a:pt x="19680" y="11150"/>
                  <a:pt x="16145" y="15724"/>
                </a:cubicBezTo>
                <a:cubicBezTo>
                  <a:pt x="12198" y="21455"/>
                  <a:pt x="10295" y="28332"/>
                  <a:pt x="10738" y="35274"/>
                </a:cubicBezTo>
                <a:cubicBezTo>
                  <a:pt x="10371" y="41567"/>
                  <a:pt x="12241" y="47795"/>
                  <a:pt x="16004" y="52856"/>
                </a:cubicBezTo>
                <a:cubicBezTo>
                  <a:pt x="19269" y="56997"/>
                  <a:pt x="24297" y="59354"/>
                  <a:pt x="29563" y="59224"/>
                </a:cubicBezTo>
                <a:cubicBezTo>
                  <a:pt x="35099" y="59451"/>
                  <a:pt x="40452" y="57159"/>
                  <a:pt x="44096" y="52985"/>
                </a:cubicBezTo>
                <a:cubicBezTo>
                  <a:pt x="47772" y="48585"/>
                  <a:pt x="49686" y="42973"/>
                  <a:pt x="49470" y="37242"/>
                </a:cubicBezTo>
                <a:close/>
              </a:path>
            </a:pathLst>
          </a:custGeom>
          <a:solidFill>
            <a:srgbClr val="000000"/>
          </a:solidFill>
          <a:ln w="1079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2723B732-2F7C-4BC1-816B-B7766C165C21}"/>
              </a:ext>
            </a:extLst>
          </p:cNvPr>
          <p:cNvSpPr/>
          <p:nvPr/>
        </p:nvSpPr>
        <p:spPr>
          <a:xfrm>
            <a:off x="8185719" y="3765536"/>
            <a:ext cx="53847" cy="66411"/>
          </a:xfrm>
          <a:custGeom>
            <a:avLst/>
            <a:gdLst>
              <a:gd name="connsiteX0" fmla="*/ 53848 w 53847"/>
              <a:gd name="connsiteY0" fmla="*/ 64877 h 66411"/>
              <a:gd name="connsiteX1" fmla="*/ 43457 w 53847"/>
              <a:gd name="connsiteY1" fmla="*/ 64877 h 66411"/>
              <a:gd name="connsiteX2" fmla="*/ 43457 w 53847"/>
              <a:gd name="connsiteY2" fmla="*/ 54616 h 66411"/>
              <a:gd name="connsiteX3" fmla="*/ 43208 w 53847"/>
              <a:gd name="connsiteY3" fmla="*/ 54616 h 66411"/>
              <a:gd name="connsiteX4" fmla="*/ 23183 w 53847"/>
              <a:gd name="connsiteY4" fmla="*/ 66391 h 66411"/>
              <a:gd name="connsiteX5" fmla="*/ 0 w 53847"/>
              <a:gd name="connsiteY5" fmla="*/ 38775 h 66411"/>
              <a:gd name="connsiteX6" fmla="*/ 0 w 53847"/>
              <a:gd name="connsiteY6" fmla="*/ 0 h 66411"/>
              <a:gd name="connsiteX7" fmla="*/ 10326 w 53847"/>
              <a:gd name="connsiteY7" fmla="*/ 0 h 66411"/>
              <a:gd name="connsiteX8" fmla="*/ 10326 w 53847"/>
              <a:gd name="connsiteY8" fmla="*/ 37121 h 66411"/>
              <a:gd name="connsiteX9" fmla="*/ 26037 w 53847"/>
              <a:gd name="connsiteY9" fmla="*/ 57665 h 66411"/>
              <a:gd name="connsiteX10" fmla="*/ 38548 w 53847"/>
              <a:gd name="connsiteY10" fmla="*/ 52053 h 66411"/>
              <a:gd name="connsiteX11" fmla="*/ 43457 w 53847"/>
              <a:gd name="connsiteY11" fmla="*/ 37391 h 66411"/>
              <a:gd name="connsiteX12" fmla="*/ 43457 w 53847"/>
              <a:gd name="connsiteY12" fmla="*/ 11 h 66411"/>
              <a:gd name="connsiteX13" fmla="*/ 53848 w 53847"/>
              <a:gd name="connsiteY13" fmla="*/ 11 h 6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847" h="66411">
                <a:moveTo>
                  <a:pt x="53848" y="64877"/>
                </a:moveTo>
                <a:lnTo>
                  <a:pt x="43457" y="64877"/>
                </a:lnTo>
                <a:lnTo>
                  <a:pt x="43457" y="54616"/>
                </a:lnTo>
                <a:lnTo>
                  <a:pt x="43208" y="54616"/>
                </a:lnTo>
                <a:cubicBezTo>
                  <a:pt x="39434" y="62142"/>
                  <a:pt x="31595" y="66759"/>
                  <a:pt x="23183" y="66391"/>
                </a:cubicBezTo>
                <a:cubicBezTo>
                  <a:pt x="7731" y="66391"/>
                  <a:pt x="0" y="57189"/>
                  <a:pt x="0" y="38775"/>
                </a:cubicBezTo>
                <a:lnTo>
                  <a:pt x="0" y="0"/>
                </a:lnTo>
                <a:lnTo>
                  <a:pt x="10326" y="0"/>
                </a:lnTo>
                <a:lnTo>
                  <a:pt x="10326" y="37121"/>
                </a:lnTo>
                <a:cubicBezTo>
                  <a:pt x="10326" y="50820"/>
                  <a:pt x="15559" y="57665"/>
                  <a:pt x="26037" y="57665"/>
                </a:cubicBezTo>
                <a:cubicBezTo>
                  <a:pt x="30838" y="57784"/>
                  <a:pt x="35444" y="55719"/>
                  <a:pt x="38548" y="52053"/>
                </a:cubicBezTo>
                <a:cubicBezTo>
                  <a:pt x="41954" y="47944"/>
                  <a:pt x="43705" y="42722"/>
                  <a:pt x="43457" y="37391"/>
                </a:cubicBezTo>
                <a:lnTo>
                  <a:pt x="43457" y="11"/>
                </a:lnTo>
                <a:lnTo>
                  <a:pt x="53848" y="11"/>
                </a:lnTo>
                <a:close/>
              </a:path>
            </a:pathLst>
          </a:custGeom>
          <a:solidFill>
            <a:srgbClr val="000000"/>
          </a:solidFill>
          <a:ln w="1079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5C709CB-D9C8-478A-9EC2-88A7C70C61CB}"/>
              </a:ext>
            </a:extLst>
          </p:cNvPr>
          <p:cNvSpPr/>
          <p:nvPr/>
        </p:nvSpPr>
        <p:spPr>
          <a:xfrm>
            <a:off x="8256029" y="3763949"/>
            <a:ext cx="56704" cy="68000"/>
          </a:xfrm>
          <a:custGeom>
            <a:avLst/>
            <a:gdLst>
              <a:gd name="connsiteX0" fmla="*/ 56655 w 56704"/>
              <a:gd name="connsiteY0" fmla="*/ 36620 h 68000"/>
              <a:gd name="connsiteX1" fmla="*/ 10862 w 56704"/>
              <a:gd name="connsiteY1" fmla="*/ 36620 h 68000"/>
              <a:gd name="connsiteX2" fmla="*/ 16690 w 56704"/>
              <a:gd name="connsiteY2" fmla="*/ 53348 h 68000"/>
              <a:gd name="connsiteX3" fmla="*/ 32023 w 56704"/>
              <a:gd name="connsiteY3" fmla="*/ 59241 h 68000"/>
              <a:gd name="connsiteX4" fmla="*/ 52167 w 56704"/>
              <a:gd name="connsiteY4" fmla="*/ 52018 h 68000"/>
              <a:gd name="connsiteX5" fmla="*/ 52167 w 56704"/>
              <a:gd name="connsiteY5" fmla="*/ 61750 h 68000"/>
              <a:gd name="connsiteX6" fmla="*/ 29547 w 56704"/>
              <a:gd name="connsiteY6" fmla="*/ 67956 h 68000"/>
              <a:gd name="connsiteX7" fmla="*/ 7921 w 56704"/>
              <a:gd name="connsiteY7" fmla="*/ 59122 h 68000"/>
              <a:gd name="connsiteX8" fmla="*/ 71 w 56704"/>
              <a:gd name="connsiteY8" fmla="*/ 34253 h 68000"/>
              <a:gd name="connsiteX9" fmla="*/ 8646 w 56704"/>
              <a:gd name="connsiteY9" fmla="*/ 9577 h 68000"/>
              <a:gd name="connsiteX10" fmla="*/ 29969 w 56704"/>
              <a:gd name="connsiteY10" fmla="*/ 41 h 68000"/>
              <a:gd name="connsiteX11" fmla="*/ 49670 w 56704"/>
              <a:gd name="connsiteY11" fmla="*/ 8280 h 68000"/>
              <a:gd name="connsiteX12" fmla="*/ 56644 w 56704"/>
              <a:gd name="connsiteY12" fmla="*/ 31149 h 68000"/>
              <a:gd name="connsiteX13" fmla="*/ 46015 w 56704"/>
              <a:gd name="connsiteY13" fmla="*/ 27819 h 68000"/>
              <a:gd name="connsiteX14" fmla="*/ 41690 w 56704"/>
              <a:gd name="connsiteY14" fmla="*/ 13816 h 68000"/>
              <a:gd name="connsiteX15" fmla="*/ 29796 w 56704"/>
              <a:gd name="connsiteY15" fmla="*/ 8810 h 68000"/>
              <a:gd name="connsiteX16" fmla="*/ 17306 w 56704"/>
              <a:gd name="connsiteY16" fmla="*/ 14065 h 68000"/>
              <a:gd name="connsiteX17" fmla="*/ 10970 w 56704"/>
              <a:gd name="connsiteY17" fmla="*/ 27819 h 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704" h="68000">
                <a:moveTo>
                  <a:pt x="56655" y="36620"/>
                </a:moveTo>
                <a:lnTo>
                  <a:pt x="10862" y="36620"/>
                </a:lnTo>
                <a:cubicBezTo>
                  <a:pt x="10624" y="42730"/>
                  <a:pt x="12701" y="48709"/>
                  <a:pt x="16690" y="53348"/>
                </a:cubicBezTo>
                <a:cubicBezTo>
                  <a:pt x="20724" y="57403"/>
                  <a:pt x="26303" y="59555"/>
                  <a:pt x="32023" y="59241"/>
                </a:cubicBezTo>
                <a:cubicBezTo>
                  <a:pt x="39365" y="59230"/>
                  <a:pt x="46480" y="56678"/>
                  <a:pt x="52167" y="52018"/>
                </a:cubicBezTo>
                <a:lnTo>
                  <a:pt x="52167" y="61750"/>
                </a:lnTo>
                <a:cubicBezTo>
                  <a:pt x="45485" y="66172"/>
                  <a:pt x="37559" y="68345"/>
                  <a:pt x="29547" y="67956"/>
                </a:cubicBezTo>
                <a:cubicBezTo>
                  <a:pt x="21383" y="68389"/>
                  <a:pt x="13446" y="65145"/>
                  <a:pt x="7921" y="59122"/>
                </a:cubicBezTo>
                <a:cubicBezTo>
                  <a:pt x="2309" y="52094"/>
                  <a:pt x="-491" y="43227"/>
                  <a:pt x="71" y="34253"/>
                </a:cubicBezTo>
                <a:cubicBezTo>
                  <a:pt x="-307" y="25235"/>
                  <a:pt x="2752" y="16411"/>
                  <a:pt x="8646" y="9577"/>
                </a:cubicBezTo>
                <a:cubicBezTo>
                  <a:pt x="13987" y="3393"/>
                  <a:pt x="21794" y="-100"/>
                  <a:pt x="29969" y="41"/>
                </a:cubicBezTo>
                <a:cubicBezTo>
                  <a:pt x="37451" y="-392"/>
                  <a:pt x="44717" y="2647"/>
                  <a:pt x="49670" y="8280"/>
                </a:cubicBezTo>
                <a:cubicBezTo>
                  <a:pt x="54665" y="14822"/>
                  <a:pt x="57131" y="22931"/>
                  <a:pt x="56644" y="31149"/>
                </a:cubicBezTo>
                <a:close/>
                <a:moveTo>
                  <a:pt x="46015" y="27819"/>
                </a:moveTo>
                <a:cubicBezTo>
                  <a:pt x="46296" y="22780"/>
                  <a:pt x="44760" y="17817"/>
                  <a:pt x="41690" y="13816"/>
                </a:cubicBezTo>
                <a:cubicBezTo>
                  <a:pt x="38705" y="10410"/>
                  <a:pt x="34315" y="8561"/>
                  <a:pt x="29796" y="8810"/>
                </a:cubicBezTo>
                <a:cubicBezTo>
                  <a:pt x="25081" y="8734"/>
                  <a:pt x="20550" y="10637"/>
                  <a:pt x="17306" y="14065"/>
                </a:cubicBezTo>
                <a:cubicBezTo>
                  <a:pt x="13760" y="17839"/>
                  <a:pt x="11544" y="22672"/>
                  <a:pt x="10970" y="27819"/>
                </a:cubicBezTo>
                <a:close/>
              </a:path>
            </a:pathLst>
          </a:custGeom>
          <a:solidFill>
            <a:srgbClr val="000000"/>
          </a:solidFill>
          <a:ln w="1079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E23FAD0-0652-4525-AF4F-B202C868D50A}"/>
              </a:ext>
            </a:extLst>
          </p:cNvPr>
          <p:cNvSpPr/>
          <p:nvPr/>
        </p:nvSpPr>
        <p:spPr>
          <a:xfrm>
            <a:off x="8324470" y="3763994"/>
            <a:ext cx="43158" cy="67885"/>
          </a:xfrm>
          <a:custGeom>
            <a:avLst/>
            <a:gdLst>
              <a:gd name="connsiteX0" fmla="*/ 0 w 43158"/>
              <a:gd name="connsiteY0" fmla="*/ 64073 h 67885"/>
              <a:gd name="connsiteX1" fmla="*/ 0 w 43158"/>
              <a:gd name="connsiteY1" fmla="*/ 52925 h 67885"/>
              <a:gd name="connsiteX2" fmla="*/ 18685 w 43158"/>
              <a:gd name="connsiteY2" fmla="*/ 59196 h 67885"/>
              <a:gd name="connsiteX3" fmla="*/ 32374 w 43158"/>
              <a:gd name="connsiteY3" fmla="*/ 50070 h 67885"/>
              <a:gd name="connsiteX4" fmla="*/ 31206 w 43158"/>
              <a:gd name="connsiteY4" fmla="*/ 45669 h 67885"/>
              <a:gd name="connsiteX5" fmla="*/ 28038 w 43158"/>
              <a:gd name="connsiteY5" fmla="*/ 42425 h 67885"/>
              <a:gd name="connsiteX6" fmla="*/ 23345 w 43158"/>
              <a:gd name="connsiteY6" fmla="*/ 39928 h 67885"/>
              <a:gd name="connsiteX7" fmla="*/ 17549 w 43158"/>
              <a:gd name="connsiteY7" fmla="*/ 37614 h 67885"/>
              <a:gd name="connsiteX8" fmla="*/ 9981 w 43158"/>
              <a:gd name="connsiteY8" fmla="*/ 34154 h 67885"/>
              <a:gd name="connsiteX9" fmla="*/ 4574 w 43158"/>
              <a:gd name="connsiteY9" fmla="*/ 30228 h 67885"/>
              <a:gd name="connsiteX10" fmla="*/ 1276 w 43158"/>
              <a:gd name="connsiteY10" fmla="*/ 25255 h 67885"/>
              <a:gd name="connsiteX11" fmla="*/ 195 w 43158"/>
              <a:gd name="connsiteY11" fmla="*/ 18767 h 67885"/>
              <a:gd name="connsiteX12" fmla="*/ 2281 w 43158"/>
              <a:gd name="connsiteY12" fmla="*/ 10679 h 67885"/>
              <a:gd name="connsiteX13" fmla="*/ 7861 w 43158"/>
              <a:gd name="connsiteY13" fmla="*/ 4797 h 67885"/>
              <a:gd name="connsiteX14" fmla="*/ 15809 w 43158"/>
              <a:gd name="connsiteY14" fmla="*/ 1218 h 67885"/>
              <a:gd name="connsiteX15" fmla="*/ 25021 w 43158"/>
              <a:gd name="connsiteY15" fmla="*/ 7 h 67885"/>
              <a:gd name="connsiteX16" fmla="*/ 40159 w 43158"/>
              <a:gd name="connsiteY16" fmla="*/ 2926 h 67885"/>
              <a:gd name="connsiteX17" fmla="*/ 40159 w 43158"/>
              <a:gd name="connsiteY17" fmla="*/ 13436 h 67885"/>
              <a:gd name="connsiteX18" fmla="*/ 23680 w 43158"/>
              <a:gd name="connsiteY18" fmla="*/ 8754 h 67885"/>
              <a:gd name="connsiteX19" fmla="*/ 18426 w 43158"/>
              <a:gd name="connsiteY19" fmla="*/ 9414 h 67885"/>
              <a:gd name="connsiteX20" fmla="*/ 14403 w 43158"/>
              <a:gd name="connsiteY20" fmla="*/ 11284 h 67885"/>
              <a:gd name="connsiteX21" fmla="*/ 11808 w 43158"/>
              <a:gd name="connsiteY21" fmla="*/ 14171 h 67885"/>
              <a:gd name="connsiteX22" fmla="*/ 10889 w 43158"/>
              <a:gd name="connsiteY22" fmla="*/ 17880 h 67885"/>
              <a:gd name="connsiteX23" fmla="*/ 11808 w 43158"/>
              <a:gd name="connsiteY23" fmla="*/ 22119 h 67885"/>
              <a:gd name="connsiteX24" fmla="*/ 14500 w 43158"/>
              <a:gd name="connsiteY24" fmla="*/ 25157 h 67885"/>
              <a:gd name="connsiteX25" fmla="*/ 18825 w 43158"/>
              <a:gd name="connsiteY25" fmla="*/ 27568 h 67885"/>
              <a:gd name="connsiteX26" fmla="*/ 24600 w 43158"/>
              <a:gd name="connsiteY26" fmla="*/ 29915 h 67885"/>
              <a:gd name="connsiteX27" fmla="*/ 32320 w 43158"/>
              <a:gd name="connsiteY27" fmla="*/ 33299 h 67885"/>
              <a:gd name="connsiteX28" fmla="*/ 38148 w 43158"/>
              <a:gd name="connsiteY28" fmla="*/ 37235 h 67885"/>
              <a:gd name="connsiteX29" fmla="*/ 41857 w 43158"/>
              <a:gd name="connsiteY29" fmla="*/ 42263 h 67885"/>
              <a:gd name="connsiteX30" fmla="*/ 43154 w 43158"/>
              <a:gd name="connsiteY30" fmla="*/ 49043 h 67885"/>
              <a:gd name="connsiteX31" fmla="*/ 40992 w 43158"/>
              <a:gd name="connsiteY31" fmla="*/ 57412 h 67885"/>
              <a:gd name="connsiteX32" fmla="*/ 35326 w 43158"/>
              <a:gd name="connsiteY32" fmla="*/ 63305 h 67885"/>
              <a:gd name="connsiteX33" fmla="*/ 27151 w 43158"/>
              <a:gd name="connsiteY33" fmla="*/ 66787 h 67885"/>
              <a:gd name="connsiteX34" fmla="*/ 17420 w 43158"/>
              <a:gd name="connsiteY34" fmla="*/ 67868 h 67885"/>
              <a:gd name="connsiteX35" fmla="*/ 0 w 43158"/>
              <a:gd name="connsiteY35" fmla="*/ 64073 h 67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3158" h="67885">
                <a:moveTo>
                  <a:pt x="0" y="64073"/>
                </a:moveTo>
                <a:lnTo>
                  <a:pt x="0" y="52925"/>
                </a:lnTo>
                <a:cubicBezTo>
                  <a:pt x="5374" y="57012"/>
                  <a:pt x="11937" y="59207"/>
                  <a:pt x="18685" y="59196"/>
                </a:cubicBezTo>
                <a:cubicBezTo>
                  <a:pt x="27811" y="59196"/>
                  <a:pt x="32374" y="56158"/>
                  <a:pt x="32374" y="50070"/>
                </a:cubicBezTo>
                <a:cubicBezTo>
                  <a:pt x="32428" y="48524"/>
                  <a:pt x="32017" y="46988"/>
                  <a:pt x="31206" y="45669"/>
                </a:cubicBezTo>
                <a:cubicBezTo>
                  <a:pt x="30374" y="44393"/>
                  <a:pt x="29292" y="43290"/>
                  <a:pt x="28038" y="42425"/>
                </a:cubicBezTo>
                <a:cubicBezTo>
                  <a:pt x="26568" y="41420"/>
                  <a:pt x="24999" y="40587"/>
                  <a:pt x="23345" y="39928"/>
                </a:cubicBezTo>
                <a:cubicBezTo>
                  <a:pt x="21550" y="39203"/>
                  <a:pt x="19615" y="38435"/>
                  <a:pt x="17549" y="37614"/>
                </a:cubicBezTo>
                <a:cubicBezTo>
                  <a:pt x="14965" y="36608"/>
                  <a:pt x="12435" y="35451"/>
                  <a:pt x="9981" y="34154"/>
                </a:cubicBezTo>
                <a:cubicBezTo>
                  <a:pt x="7991" y="33115"/>
                  <a:pt x="6174" y="31796"/>
                  <a:pt x="4574" y="30228"/>
                </a:cubicBezTo>
                <a:cubicBezTo>
                  <a:pt x="3147" y="28812"/>
                  <a:pt x="2022" y="27125"/>
                  <a:pt x="1276" y="25255"/>
                </a:cubicBezTo>
                <a:cubicBezTo>
                  <a:pt x="508" y="23179"/>
                  <a:pt x="141" y="20973"/>
                  <a:pt x="195" y="18767"/>
                </a:cubicBezTo>
                <a:cubicBezTo>
                  <a:pt x="141" y="15934"/>
                  <a:pt x="865" y="13133"/>
                  <a:pt x="2281" y="10679"/>
                </a:cubicBezTo>
                <a:cubicBezTo>
                  <a:pt x="3687" y="8332"/>
                  <a:pt x="5591" y="6321"/>
                  <a:pt x="7861" y="4797"/>
                </a:cubicBezTo>
                <a:cubicBezTo>
                  <a:pt x="10283" y="3153"/>
                  <a:pt x="12976" y="1953"/>
                  <a:pt x="15809" y="1218"/>
                </a:cubicBezTo>
                <a:cubicBezTo>
                  <a:pt x="18814" y="407"/>
                  <a:pt x="21907" y="-4"/>
                  <a:pt x="25021" y="7"/>
                </a:cubicBezTo>
                <a:cubicBezTo>
                  <a:pt x="30211" y="-91"/>
                  <a:pt x="35369" y="904"/>
                  <a:pt x="40159" y="2926"/>
                </a:cubicBezTo>
                <a:lnTo>
                  <a:pt x="40159" y="13436"/>
                </a:lnTo>
                <a:cubicBezTo>
                  <a:pt x="35250" y="10268"/>
                  <a:pt x="29520" y="8646"/>
                  <a:pt x="23680" y="8754"/>
                </a:cubicBezTo>
                <a:cubicBezTo>
                  <a:pt x="21907" y="8733"/>
                  <a:pt x="20134" y="8949"/>
                  <a:pt x="18426" y="9414"/>
                </a:cubicBezTo>
                <a:cubicBezTo>
                  <a:pt x="16987" y="9803"/>
                  <a:pt x="15625" y="10441"/>
                  <a:pt x="14403" y="11284"/>
                </a:cubicBezTo>
                <a:cubicBezTo>
                  <a:pt x="13333" y="12041"/>
                  <a:pt x="12446" y="13025"/>
                  <a:pt x="11808" y="14171"/>
                </a:cubicBezTo>
                <a:cubicBezTo>
                  <a:pt x="11192" y="15307"/>
                  <a:pt x="10867" y="16583"/>
                  <a:pt x="10889" y="17880"/>
                </a:cubicBezTo>
                <a:cubicBezTo>
                  <a:pt x="10835" y="19351"/>
                  <a:pt x="11148" y="20800"/>
                  <a:pt x="11808" y="22119"/>
                </a:cubicBezTo>
                <a:cubicBezTo>
                  <a:pt x="12467" y="23319"/>
                  <a:pt x="13387" y="24357"/>
                  <a:pt x="14500" y="25157"/>
                </a:cubicBezTo>
                <a:cubicBezTo>
                  <a:pt x="15841" y="26130"/>
                  <a:pt x="17290" y="26941"/>
                  <a:pt x="18825" y="27568"/>
                </a:cubicBezTo>
                <a:cubicBezTo>
                  <a:pt x="20523" y="28282"/>
                  <a:pt x="22437" y="29072"/>
                  <a:pt x="24600" y="29915"/>
                </a:cubicBezTo>
                <a:cubicBezTo>
                  <a:pt x="27227" y="30910"/>
                  <a:pt x="29811" y="32034"/>
                  <a:pt x="32320" y="33299"/>
                </a:cubicBezTo>
                <a:cubicBezTo>
                  <a:pt x="34428" y="34348"/>
                  <a:pt x="36385" y="35667"/>
                  <a:pt x="38148" y="37235"/>
                </a:cubicBezTo>
                <a:cubicBezTo>
                  <a:pt x="39716" y="38641"/>
                  <a:pt x="40981" y="40349"/>
                  <a:pt x="41857" y="42263"/>
                </a:cubicBezTo>
                <a:cubicBezTo>
                  <a:pt x="42765" y="44404"/>
                  <a:pt x="43209" y="46718"/>
                  <a:pt x="43154" y="49043"/>
                </a:cubicBezTo>
                <a:cubicBezTo>
                  <a:pt x="43219" y="51973"/>
                  <a:pt x="42462" y="54871"/>
                  <a:pt x="40992" y="57412"/>
                </a:cubicBezTo>
                <a:cubicBezTo>
                  <a:pt x="39575" y="59780"/>
                  <a:pt x="37640" y="61791"/>
                  <a:pt x="35326" y="63305"/>
                </a:cubicBezTo>
                <a:cubicBezTo>
                  <a:pt x="32817" y="64927"/>
                  <a:pt x="30060" y="66106"/>
                  <a:pt x="27151" y="66787"/>
                </a:cubicBezTo>
                <a:cubicBezTo>
                  <a:pt x="23961" y="67544"/>
                  <a:pt x="20696" y="67900"/>
                  <a:pt x="17420" y="67868"/>
                </a:cubicBezTo>
                <a:cubicBezTo>
                  <a:pt x="11386" y="68052"/>
                  <a:pt x="5406" y="66743"/>
                  <a:pt x="0" y="64073"/>
                </a:cubicBezTo>
                <a:close/>
              </a:path>
            </a:pathLst>
          </a:custGeom>
          <a:solidFill>
            <a:srgbClr val="000000"/>
          </a:solidFill>
          <a:ln w="1079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F589FC39-AEE9-408C-89B5-CB8EA5C674ED}"/>
              </a:ext>
            </a:extLst>
          </p:cNvPr>
          <p:cNvSpPr/>
          <p:nvPr/>
        </p:nvSpPr>
        <p:spPr>
          <a:xfrm>
            <a:off x="8375615" y="3746300"/>
            <a:ext cx="37931" cy="85528"/>
          </a:xfrm>
          <a:custGeom>
            <a:avLst/>
            <a:gdLst>
              <a:gd name="connsiteX0" fmla="*/ 37931 w 37931"/>
              <a:gd name="connsiteY0" fmla="*/ 83475 h 85528"/>
              <a:gd name="connsiteX1" fmla="*/ 28200 w 37931"/>
              <a:gd name="connsiteY1" fmla="*/ 85508 h 85528"/>
              <a:gd name="connsiteX2" fmla="*/ 11147 w 37931"/>
              <a:gd name="connsiteY2" fmla="*/ 66499 h 85528"/>
              <a:gd name="connsiteX3" fmla="*/ 11147 w 37931"/>
              <a:gd name="connsiteY3" fmla="*/ 28070 h 85528"/>
              <a:gd name="connsiteX4" fmla="*/ 0 w 37931"/>
              <a:gd name="connsiteY4" fmla="*/ 28070 h 85528"/>
              <a:gd name="connsiteX5" fmla="*/ 0 w 37931"/>
              <a:gd name="connsiteY5" fmla="*/ 19204 h 85528"/>
              <a:gd name="connsiteX6" fmla="*/ 11147 w 37931"/>
              <a:gd name="connsiteY6" fmla="*/ 19204 h 85528"/>
              <a:gd name="connsiteX7" fmla="*/ 11147 w 37931"/>
              <a:gd name="connsiteY7" fmla="*/ 3363 h 85528"/>
              <a:gd name="connsiteX8" fmla="*/ 21539 w 37931"/>
              <a:gd name="connsiteY8" fmla="*/ 0 h 85528"/>
              <a:gd name="connsiteX9" fmla="*/ 21539 w 37931"/>
              <a:gd name="connsiteY9" fmla="*/ 19204 h 85528"/>
              <a:gd name="connsiteX10" fmla="*/ 37888 w 37931"/>
              <a:gd name="connsiteY10" fmla="*/ 19204 h 85528"/>
              <a:gd name="connsiteX11" fmla="*/ 37888 w 37931"/>
              <a:gd name="connsiteY11" fmla="*/ 28070 h 85528"/>
              <a:gd name="connsiteX12" fmla="*/ 21539 w 37931"/>
              <a:gd name="connsiteY12" fmla="*/ 28070 h 85528"/>
              <a:gd name="connsiteX13" fmla="*/ 21539 w 37931"/>
              <a:gd name="connsiteY13" fmla="*/ 64628 h 85528"/>
              <a:gd name="connsiteX14" fmla="*/ 23755 w 37931"/>
              <a:gd name="connsiteY14" fmla="*/ 73938 h 85528"/>
              <a:gd name="connsiteX15" fmla="*/ 31108 w 37931"/>
              <a:gd name="connsiteY15" fmla="*/ 76728 h 85528"/>
              <a:gd name="connsiteX16" fmla="*/ 37888 w 37931"/>
              <a:gd name="connsiteY16" fmla="*/ 74565 h 8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931" h="85528">
                <a:moveTo>
                  <a:pt x="37931" y="83475"/>
                </a:moveTo>
                <a:cubicBezTo>
                  <a:pt x="34914" y="84957"/>
                  <a:pt x="31562" y="85659"/>
                  <a:pt x="28200" y="85508"/>
                </a:cubicBezTo>
                <a:cubicBezTo>
                  <a:pt x="16835" y="85508"/>
                  <a:pt x="11147" y="79172"/>
                  <a:pt x="11147" y="66499"/>
                </a:cubicBezTo>
                <a:lnTo>
                  <a:pt x="11147" y="28070"/>
                </a:lnTo>
                <a:lnTo>
                  <a:pt x="0" y="28070"/>
                </a:lnTo>
                <a:lnTo>
                  <a:pt x="0" y="19204"/>
                </a:lnTo>
                <a:lnTo>
                  <a:pt x="11147" y="19204"/>
                </a:lnTo>
                <a:lnTo>
                  <a:pt x="11147" y="3363"/>
                </a:lnTo>
                <a:lnTo>
                  <a:pt x="21539" y="0"/>
                </a:lnTo>
                <a:lnTo>
                  <a:pt x="21539" y="19204"/>
                </a:lnTo>
                <a:lnTo>
                  <a:pt x="37888" y="19204"/>
                </a:lnTo>
                <a:lnTo>
                  <a:pt x="37888" y="28070"/>
                </a:lnTo>
                <a:lnTo>
                  <a:pt x="21539" y="28070"/>
                </a:lnTo>
                <a:lnTo>
                  <a:pt x="21539" y="64628"/>
                </a:lnTo>
                <a:cubicBezTo>
                  <a:pt x="21257" y="67894"/>
                  <a:pt x="22036" y="71159"/>
                  <a:pt x="23755" y="73938"/>
                </a:cubicBezTo>
                <a:cubicBezTo>
                  <a:pt x="25637" y="75960"/>
                  <a:pt x="28351" y="76998"/>
                  <a:pt x="31108" y="76728"/>
                </a:cubicBezTo>
                <a:cubicBezTo>
                  <a:pt x="33541" y="76782"/>
                  <a:pt x="35931" y="76025"/>
                  <a:pt x="37888" y="74565"/>
                </a:cubicBezTo>
                <a:close/>
              </a:path>
            </a:pathLst>
          </a:custGeom>
          <a:solidFill>
            <a:srgbClr val="000000"/>
          </a:solidFill>
          <a:ln w="1079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47F4ECA8-ECEE-49B9-A7FE-855E4572321A}"/>
              </a:ext>
            </a:extLst>
          </p:cNvPr>
          <p:cNvSpPr/>
          <p:nvPr/>
        </p:nvSpPr>
        <p:spPr>
          <a:xfrm>
            <a:off x="8423494" y="3763996"/>
            <a:ext cx="43158" cy="67883"/>
          </a:xfrm>
          <a:custGeom>
            <a:avLst/>
            <a:gdLst>
              <a:gd name="connsiteX0" fmla="*/ 0 w 43158"/>
              <a:gd name="connsiteY0" fmla="*/ 64071 h 67883"/>
              <a:gd name="connsiteX1" fmla="*/ 0 w 43158"/>
              <a:gd name="connsiteY1" fmla="*/ 52923 h 67883"/>
              <a:gd name="connsiteX2" fmla="*/ 18695 w 43158"/>
              <a:gd name="connsiteY2" fmla="*/ 59195 h 67883"/>
              <a:gd name="connsiteX3" fmla="*/ 32374 w 43158"/>
              <a:gd name="connsiteY3" fmla="*/ 50069 h 67883"/>
              <a:gd name="connsiteX4" fmla="*/ 31206 w 43158"/>
              <a:gd name="connsiteY4" fmla="*/ 45668 h 67883"/>
              <a:gd name="connsiteX5" fmla="*/ 28038 w 43158"/>
              <a:gd name="connsiteY5" fmla="*/ 42424 h 67883"/>
              <a:gd name="connsiteX6" fmla="*/ 23345 w 43158"/>
              <a:gd name="connsiteY6" fmla="*/ 39926 h 67883"/>
              <a:gd name="connsiteX7" fmla="*/ 17549 w 43158"/>
              <a:gd name="connsiteY7" fmla="*/ 37612 h 67883"/>
              <a:gd name="connsiteX8" fmla="*/ 9980 w 43158"/>
              <a:gd name="connsiteY8" fmla="*/ 34152 h 67883"/>
              <a:gd name="connsiteX9" fmla="*/ 4574 w 43158"/>
              <a:gd name="connsiteY9" fmla="*/ 30227 h 67883"/>
              <a:gd name="connsiteX10" fmla="*/ 1330 w 43158"/>
              <a:gd name="connsiteY10" fmla="*/ 25253 h 67883"/>
              <a:gd name="connsiteX11" fmla="*/ 249 w 43158"/>
              <a:gd name="connsiteY11" fmla="*/ 18765 h 67883"/>
              <a:gd name="connsiteX12" fmla="*/ 2336 w 43158"/>
              <a:gd name="connsiteY12" fmla="*/ 10677 h 67883"/>
              <a:gd name="connsiteX13" fmla="*/ 7915 w 43158"/>
              <a:gd name="connsiteY13" fmla="*/ 4795 h 67883"/>
              <a:gd name="connsiteX14" fmla="*/ 15862 w 43158"/>
              <a:gd name="connsiteY14" fmla="*/ 1216 h 67883"/>
              <a:gd name="connsiteX15" fmla="*/ 25086 w 43158"/>
              <a:gd name="connsiteY15" fmla="*/ 5 h 67883"/>
              <a:gd name="connsiteX16" fmla="*/ 40159 w 43158"/>
              <a:gd name="connsiteY16" fmla="*/ 2925 h 67883"/>
              <a:gd name="connsiteX17" fmla="*/ 40159 w 43158"/>
              <a:gd name="connsiteY17" fmla="*/ 13435 h 67883"/>
              <a:gd name="connsiteX18" fmla="*/ 23691 w 43158"/>
              <a:gd name="connsiteY18" fmla="*/ 8753 h 67883"/>
              <a:gd name="connsiteX19" fmla="*/ 18425 w 43158"/>
              <a:gd name="connsiteY19" fmla="*/ 9412 h 67883"/>
              <a:gd name="connsiteX20" fmla="*/ 14402 w 43158"/>
              <a:gd name="connsiteY20" fmla="*/ 11283 h 67883"/>
              <a:gd name="connsiteX21" fmla="*/ 11807 w 43158"/>
              <a:gd name="connsiteY21" fmla="*/ 14170 h 67883"/>
              <a:gd name="connsiteX22" fmla="*/ 10889 w 43158"/>
              <a:gd name="connsiteY22" fmla="*/ 17879 h 67883"/>
              <a:gd name="connsiteX23" fmla="*/ 11807 w 43158"/>
              <a:gd name="connsiteY23" fmla="*/ 22117 h 67883"/>
              <a:gd name="connsiteX24" fmla="*/ 14500 w 43158"/>
              <a:gd name="connsiteY24" fmla="*/ 25156 h 67883"/>
              <a:gd name="connsiteX25" fmla="*/ 18825 w 43158"/>
              <a:gd name="connsiteY25" fmla="*/ 27567 h 67883"/>
              <a:gd name="connsiteX26" fmla="*/ 24588 w 43158"/>
              <a:gd name="connsiteY26" fmla="*/ 29914 h 67883"/>
              <a:gd name="connsiteX27" fmla="*/ 32320 w 43158"/>
              <a:gd name="connsiteY27" fmla="*/ 33298 h 67883"/>
              <a:gd name="connsiteX28" fmla="*/ 38148 w 43158"/>
              <a:gd name="connsiteY28" fmla="*/ 37234 h 67883"/>
              <a:gd name="connsiteX29" fmla="*/ 41846 w 43158"/>
              <a:gd name="connsiteY29" fmla="*/ 42262 h 67883"/>
              <a:gd name="connsiteX30" fmla="*/ 43154 w 43158"/>
              <a:gd name="connsiteY30" fmla="*/ 49042 h 67883"/>
              <a:gd name="connsiteX31" fmla="*/ 40992 w 43158"/>
              <a:gd name="connsiteY31" fmla="*/ 57411 h 67883"/>
              <a:gd name="connsiteX32" fmla="*/ 35325 w 43158"/>
              <a:gd name="connsiteY32" fmla="*/ 63304 h 67883"/>
              <a:gd name="connsiteX33" fmla="*/ 27151 w 43158"/>
              <a:gd name="connsiteY33" fmla="*/ 66785 h 67883"/>
              <a:gd name="connsiteX34" fmla="*/ 17419 w 43158"/>
              <a:gd name="connsiteY34" fmla="*/ 67867 h 67883"/>
              <a:gd name="connsiteX35" fmla="*/ 0 w 43158"/>
              <a:gd name="connsiteY35" fmla="*/ 64071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3158" h="67883">
                <a:moveTo>
                  <a:pt x="0" y="64071"/>
                </a:moveTo>
                <a:lnTo>
                  <a:pt x="0" y="52923"/>
                </a:lnTo>
                <a:cubicBezTo>
                  <a:pt x="5374" y="57011"/>
                  <a:pt x="11948" y="59206"/>
                  <a:pt x="18695" y="59195"/>
                </a:cubicBezTo>
                <a:cubicBezTo>
                  <a:pt x="27811" y="59195"/>
                  <a:pt x="32363" y="56156"/>
                  <a:pt x="32374" y="50069"/>
                </a:cubicBezTo>
                <a:cubicBezTo>
                  <a:pt x="32427" y="48522"/>
                  <a:pt x="32017" y="46987"/>
                  <a:pt x="31206" y="45668"/>
                </a:cubicBezTo>
                <a:cubicBezTo>
                  <a:pt x="30374" y="44392"/>
                  <a:pt x="29292" y="43289"/>
                  <a:pt x="28038" y="42424"/>
                </a:cubicBezTo>
                <a:cubicBezTo>
                  <a:pt x="26567" y="41418"/>
                  <a:pt x="24999" y="40586"/>
                  <a:pt x="23345" y="39926"/>
                </a:cubicBezTo>
                <a:cubicBezTo>
                  <a:pt x="21550" y="39202"/>
                  <a:pt x="19614" y="38434"/>
                  <a:pt x="17549" y="37612"/>
                </a:cubicBezTo>
                <a:cubicBezTo>
                  <a:pt x="14965" y="36607"/>
                  <a:pt x="12434" y="35450"/>
                  <a:pt x="9980" y="34152"/>
                </a:cubicBezTo>
                <a:cubicBezTo>
                  <a:pt x="7991" y="33114"/>
                  <a:pt x="6174" y="31795"/>
                  <a:pt x="4574" y="30227"/>
                </a:cubicBezTo>
                <a:cubicBezTo>
                  <a:pt x="3168" y="28811"/>
                  <a:pt x="2065" y="27113"/>
                  <a:pt x="1330" y="25253"/>
                </a:cubicBezTo>
                <a:cubicBezTo>
                  <a:pt x="562" y="23177"/>
                  <a:pt x="205" y="20971"/>
                  <a:pt x="249" y="18765"/>
                </a:cubicBezTo>
                <a:cubicBezTo>
                  <a:pt x="195" y="15933"/>
                  <a:pt x="919" y="13132"/>
                  <a:pt x="2336" y="10677"/>
                </a:cubicBezTo>
                <a:cubicBezTo>
                  <a:pt x="3741" y="8331"/>
                  <a:pt x="5644" y="6320"/>
                  <a:pt x="7915" y="4795"/>
                </a:cubicBezTo>
                <a:cubicBezTo>
                  <a:pt x="10337" y="3163"/>
                  <a:pt x="13030" y="1952"/>
                  <a:pt x="15862" y="1216"/>
                </a:cubicBezTo>
                <a:cubicBezTo>
                  <a:pt x="18868" y="405"/>
                  <a:pt x="21972" y="-6"/>
                  <a:pt x="25086" y="5"/>
                </a:cubicBezTo>
                <a:cubicBezTo>
                  <a:pt x="30254" y="-81"/>
                  <a:pt x="35391" y="913"/>
                  <a:pt x="40159" y="2925"/>
                </a:cubicBezTo>
                <a:lnTo>
                  <a:pt x="40159" y="13435"/>
                </a:lnTo>
                <a:cubicBezTo>
                  <a:pt x="35261" y="10277"/>
                  <a:pt x="29519" y="8645"/>
                  <a:pt x="23691" y="8753"/>
                </a:cubicBezTo>
                <a:cubicBezTo>
                  <a:pt x="21917" y="8731"/>
                  <a:pt x="20144" y="8947"/>
                  <a:pt x="18425" y="9412"/>
                </a:cubicBezTo>
                <a:cubicBezTo>
                  <a:pt x="16987" y="9802"/>
                  <a:pt x="15625" y="10440"/>
                  <a:pt x="14402" y="11283"/>
                </a:cubicBezTo>
                <a:cubicBezTo>
                  <a:pt x="13332" y="12040"/>
                  <a:pt x="12446" y="13024"/>
                  <a:pt x="11807" y="14170"/>
                </a:cubicBezTo>
                <a:cubicBezTo>
                  <a:pt x="11191" y="15305"/>
                  <a:pt x="10878" y="16581"/>
                  <a:pt x="10889" y="17879"/>
                </a:cubicBezTo>
                <a:cubicBezTo>
                  <a:pt x="10835" y="19349"/>
                  <a:pt x="11148" y="20798"/>
                  <a:pt x="11807" y="22117"/>
                </a:cubicBezTo>
                <a:cubicBezTo>
                  <a:pt x="12467" y="23318"/>
                  <a:pt x="13386" y="24356"/>
                  <a:pt x="14500" y="25156"/>
                </a:cubicBezTo>
                <a:cubicBezTo>
                  <a:pt x="15840" y="26140"/>
                  <a:pt x="17290" y="26940"/>
                  <a:pt x="18825" y="27567"/>
                </a:cubicBezTo>
                <a:cubicBezTo>
                  <a:pt x="20512" y="28281"/>
                  <a:pt x="22437" y="29070"/>
                  <a:pt x="24588" y="29914"/>
                </a:cubicBezTo>
                <a:cubicBezTo>
                  <a:pt x="27227" y="30908"/>
                  <a:pt x="29800" y="32033"/>
                  <a:pt x="32320" y="33298"/>
                </a:cubicBezTo>
                <a:cubicBezTo>
                  <a:pt x="34428" y="34347"/>
                  <a:pt x="36385" y="35677"/>
                  <a:pt x="38148" y="37234"/>
                </a:cubicBezTo>
                <a:cubicBezTo>
                  <a:pt x="39715" y="38639"/>
                  <a:pt x="40970" y="40348"/>
                  <a:pt x="41846" y="42262"/>
                </a:cubicBezTo>
                <a:cubicBezTo>
                  <a:pt x="42765" y="44403"/>
                  <a:pt x="43208" y="46717"/>
                  <a:pt x="43154" y="49042"/>
                </a:cubicBezTo>
                <a:cubicBezTo>
                  <a:pt x="43219" y="51972"/>
                  <a:pt x="42462" y="54870"/>
                  <a:pt x="40992" y="57411"/>
                </a:cubicBezTo>
                <a:cubicBezTo>
                  <a:pt x="39575" y="59779"/>
                  <a:pt x="37640" y="61790"/>
                  <a:pt x="35325" y="63304"/>
                </a:cubicBezTo>
                <a:cubicBezTo>
                  <a:pt x="32817" y="64926"/>
                  <a:pt x="30059" y="66104"/>
                  <a:pt x="27151" y="66785"/>
                </a:cubicBezTo>
                <a:cubicBezTo>
                  <a:pt x="23961" y="67542"/>
                  <a:pt x="20696" y="67899"/>
                  <a:pt x="17419" y="67867"/>
                </a:cubicBezTo>
                <a:cubicBezTo>
                  <a:pt x="11386" y="68050"/>
                  <a:pt x="5406" y="66742"/>
                  <a:pt x="0" y="64071"/>
                </a:cubicBezTo>
                <a:close/>
              </a:path>
            </a:pathLst>
          </a:custGeom>
          <a:solidFill>
            <a:srgbClr val="000000"/>
          </a:solidFill>
          <a:ln w="10798"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B36C5B2D-D41D-4AB9-8DED-2D009D7FEA07}"/>
              </a:ext>
            </a:extLst>
          </p:cNvPr>
          <p:cNvSpPr/>
          <p:nvPr/>
        </p:nvSpPr>
        <p:spPr>
          <a:xfrm>
            <a:off x="8505693" y="3739553"/>
            <a:ext cx="53318" cy="105965"/>
          </a:xfrm>
          <a:custGeom>
            <a:avLst/>
            <a:gdLst>
              <a:gd name="connsiteX0" fmla="*/ 53319 w 53318"/>
              <a:gd name="connsiteY0" fmla="*/ 0 h 105965"/>
              <a:gd name="connsiteX1" fmla="*/ 9732 w 53318"/>
              <a:gd name="connsiteY1" fmla="*/ 105966 h 105965"/>
              <a:gd name="connsiteX2" fmla="*/ 0 w 53318"/>
              <a:gd name="connsiteY2" fmla="*/ 105966 h 105965"/>
              <a:gd name="connsiteX3" fmla="*/ 43468 w 53318"/>
              <a:gd name="connsiteY3" fmla="*/ 0 h 105965"/>
            </a:gdLst>
            <a:ahLst/>
            <a:cxnLst>
              <a:cxn ang="0">
                <a:pos x="connsiteX0" y="connsiteY0"/>
              </a:cxn>
              <a:cxn ang="0">
                <a:pos x="connsiteX1" y="connsiteY1"/>
              </a:cxn>
              <a:cxn ang="0">
                <a:pos x="connsiteX2" y="connsiteY2"/>
              </a:cxn>
              <a:cxn ang="0">
                <a:pos x="connsiteX3" y="connsiteY3"/>
              </a:cxn>
            </a:cxnLst>
            <a:rect l="l" t="t" r="r" b="b"/>
            <a:pathLst>
              <a:path w="53318" h="105965">
                <a:moveTo>
                  <a:pt x="53319" y="0"/>
                </a:moveTo>
                <a:lnTo>
                  <a:pt x="9732" y="105966"/>
                </a:lnTo>
                <a:lnTo>
                  <a:pt x="0" y="105966"/>
                </a:lnTo>
                <a:lnTo>
                  <a:pt x="43468" y="0"/>
                </a:lnTo>
                <a:close/>
              </a:path>
            </a:pathLst>
          </a:custGeom>
          <a:solidFill>
            <a:srgbClr val="000000"/>
          </a:solidFill>
          <a:ln w="1079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D6729F99-77C7-4439-956B-A77C1F2E0D36}"/>
              </a:ext>
            </a:extLst>
          </p:cNvPr>
          <p:cNvSpPr/>
          <p:nvPr/>
        </p:nvSpPr>
        <p:spPr>
          <a:xfrm>
            <a:off x="8600197" y="3763994"/>
            <a:ext cx="43158" cy="67885"/>
          </a:xfrm>
          <a:custGeom>
            <a:avLst/>
            <a:gdLst>
              <a:gd name="connsiteX0" fmla="*/ 0 w 43158"/>
              <a:gd name="connsiteY0" fmla="*/ 64073 h 67885"/>
              <a:gd name="connsiteX1" fmla="*/ 0 w 43158"/>
              <a:gd name="connsiteY1" fmla="*/ 52925 h 67885"/>
              <a:gd name="connsiteX2" fmla="*/ 18685 w 43158"/>
              <a:gd name="connsiteY2" fmla="*/ 59196 h 67885"/>
              <a:gd name="connsiteX3" fmla="*/ 32374 w 43158"/>
              <a:gd name="connsiteY3" fmla="*/ 50070 h 67885"/>
              <a:gd name="connsiteX4" fmla="*/ 31206 w 43158"/>
              <a:gd name="connsiteY4" fmla="*/ 45669 h 67885"/>
              <a:gd name="connsiteX5" fmla="*/ 28038 w 43158"/>
              <a:gd name="connsiteY5" fmla="*/ 42425 h 67885"/>
              <a:gd name="connsiteX6" fmla="*/ 23345 w 43158"/>
              <a:gd name="connsiteY6" fmla="*/ 39928 h 67885"/>
              <a:gd name="connsiteX7" fmla="*/ 17549 w 43158"/>
              <a:gd name="connsiteY7" fmla="*/ 37614 h 67885"/>
              <a:gd name="connsiteX8" fmla="*/ 9981 w 43158"/>
              <a:gd name="connsiteY8" fmla="*/ 34154 h 67885"/>
              <a:gd name="connsiteX9" fmla="*/ 4574 w 43158"/>
              <a:gd name="connsiteY9" fmla="*/ 30228 h 67885"/>
              <a:gd name="connsiteX10" fmla="*/ 1276 w 43158"/>
              <a:gd name="connsiteY10" fmla="*/ 25255 h 67885"/>
              <a:gd name="connsiteX11" fmla="*/ 195 w 43158"/>
              <a:gd name="connsiteY11" fmla="*/ 18767 h 67885"/>
              <a:gd name="connsiteX12" fmla="*/ 2281 w 43158"/>
              <a:gd name="connsiteY12" fmla="*/ 10679 h 67885"/>
              <a:gd name="connsiteX13" fmla="*/ 7861 w 43158"/>
              <a:gd name="connsiteY13" fmla="*/ 4797 h 67885"/>
              <a:gd name="connsiteX14" fmla="*/ 15809 w 43158"/>
              <a:gd name="connsiteY14" fmla="*/ 1218 h 67885"/>
              <a:gd name="connsiteX15" fmla="*/ 25021 w 43158"/>
              <a:gd name="connsiteY15" fmla="*/ 7 h 67885"/>
              <a:gd name="connsiteX16" fmla="*/ 40159 w 43158"/>
              <a:gd name="connsiteY16" fmla="*/ 2926 h 67885"/>
              <a:gd name="connsiteX17" fmla="*/ 40159 w 43158"/>
              <a:gd name="connsiteY17" fmla="*/ 13436 h 67885"/>
              <a:gd name="connsiteX18" fmla="*/ 23680 w 43158"/>
              <a:gd name="connsiteY18" fmla="*/ 8754 h 67885"/>
              <a:gd name="connsiteX19" fmla="*/ 18426 w 43158"/>
              <a:gd name="connsiteY19" fmla="*/ 9414 h 67885"/>
              <a:gd name="connsiteX20" fmla="*/ 14403 w 43158"/>
              <a:gd name="connsiteY20" fmla="*/ 11284 h 67885"/>
              <a:gd name="connsiteX21" fmla="*/ 11808 w 43158"/>
              <a:gd name="connsiteY21" fmla="*/ 14171 h 67885"/>
              <a:gd name="connsiteX22" fmla="*/ 10889 w 43158"/>
              <a:gd name="connsiteY22" fmla="*/ 17880 h 67885"/>
              <a:gd name="connsiteX23" fmla="*/ 11808 w 43158"/>
              <a:gd name="connsiteY23" fmla="*/ 22119 h 67885"/>
              <a:gd name="connsiteX24" fmla="*/ 14500 w 43158"/>
              <a:gd name="connsiteY24" fmla="*/ 25157 h 67885"/>
              <a:gd name="connsiteX25" fmla="*/ 18825 w 43158"/>
              <a:gd name="connsiteY25" fmla="*/ 27568 h 67885"/>
              <a:gd name="connsiteX26" fmla="*/ 24600 w 43158"/>
              <a:gd name="connsiteY26" fmla="*/ 29915 h 67885"/>
              <a:gd name="connsiteX27" fmla="*/ 32320 w 43158"/>
              <a:gd name="connsiteY27" fmla="*/ 33299 h 67885"/>
              <a:gd name="connsiteX28" fmla="*/ 38148 w 43158"/>
              <a:gd name="connsiteY28" fmla="*/ 37235 h 67885"/>
              <a:gd name="connsiteX29" fmla="*/ 41857 w 43158"/>
              <a:gd name="connsiteY29" fmla="*/ 42263 h 67885"/>
              <a:gd name="connsiteX30" fmla="*/ 43154 w 43158"/>
              <a:gd name="connsiteY30" fmla="*/ 49043 h 67885"/>
              <a:gd name="connsiteX31" fmla="*/ 40992 w 43158"/>
              <a:gd name="connsiteY31" fmla="*/ 57412 h 67885"/>
              <a:gd name="connsiteX32" fmla="*/ 35326 w 43158"/>
              <a:gd name="connsiteY32" fmla="*/ 63305 h 67885"/>
              <a:gd name="connsiteX33" fmla="*/ 27151 w 43158"/>
              <a:gd name="connsiteY33" fmla="*/ 66787 h 67885"/>
              <a:gd name="connsiteX34" fmla="*/ 17420 w 43158"/>
              <a:gd name="connsiteY34" fmla="*/ 67868 h 67885"/>
              <a:gd name="connsiteX35" fmla="*/ 0 w 43158"/>
              <a:gd name="connsiteY35" fmla="*/ 64073 h 67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3158" h="67885">
                <a:moveTo>
                  <a:pt x="0" y="64073"/>
                </a:moveTo>
                <a:lnTo>
                  <a:pt x="0" y="52925"/>
                </a:lnTo>
                <a:cubicBezTo>
                  <a:pt x="5374" y="57012"/>
                  <a:pt x="11937" y="59207"/>
                  <a:pt x="18685" y="59196"/>
                </a:cubicBezTo>
                <a:cubicBezTo>
                  <a:pt x="27811" y="59196"/>
                  <a:pt x="32374" y="56158"/>
                  <a:pt x="32374" y="50070"/>
                </a:cubicBezTo>
                <a:cubicBezTo>
                  <a:pt x="32428" y="48524"/>
                  <a:pt x="32017" y="46988"/>
                  <a:pt x="31206" y="45669"/>
                </a:cubicBezTo>
                <a:cubicBezTo>
                  <a:pt x="30374" y="44393"/>
                  <a:pt x="29292" y="43290"/>
                  <a:pt x="28038" y="42425"/>
                </a:cubicBezTo>
                <a:cubicBezTo>
                  <a:pt x="26568" y="41420"/>
                  <a:pt x="24999" y="40587"/>
                  <a:pt x="23345" y="39928"/>
                </a:cubicBezTo>
                <a:cubicBezTo>
                  <a:pt x="21550" y="39203"/>
                  <a:pt x="19615" y="38435"/>
                  <a:pt x="17549" y="37614"/>
                </a:cubicBezTo>
                <a:cubicBezTo>
                  <a:pt x="14965" y="36608"/>
                  <a:pt x="12435" y="35451"/>
                  <a:pt x="9981" y="34154"/>
                </a:cubicBezTo>
                <a:cubicBezTo>
                  <a:pt x="7991" y="33115"/>
                  <a:pt x="6174" y="31796"/>
                  <a:pt x="4574" y="30228"/>
                </a:cubicBezTo>
                <a:cubicBezTo>
                  <a:pt x="3147" y="28812"/>
                  <a:pt x="2022" y="27125"/>
                  <a:pt x="1276" y="25255"/>
                </a:cubicBezTo>
                <a:cubicBezTo>
                  <a:pt x="508" y="23179"/>
                  <a:pt x="141" y="20973"/>
                  <a:pt x="195" y="18767"/>
                </a:cubicBezTo>
                <a:cubicBezTo>
                  <a:pt x="141" y="15934"/>
                  <a:pt x="865" y="13133"/>
                  <a:pt x="2281" y="10679"/>
                </a:cubicBezTo>
                <a:cubicBezTo>
                  <a:pt x="3687" y="8332"/>
                  <a:pt x="5591" y="6321"/>
                  <a:pt x="7861" y="4797"/>
                </a:cubicBezTo>
                <a:cubicBezTo>
                  <a:pt x="10283" y="3153"/>
                  <a:pt x="12976" y="1953"/>
                  <a:pt x="15809" y="1218"/>
                </a:cubicBezTo>
                <a:cubicBezTo>
                  <a:pt x="18814" y="407"/>
                  <a:pt x="21907" y="-4"/>
                  <a:pt x="25021" y="7"/>
                </a:cubicBezTo>
                <a:cubicBezTo>
                  <a:pt x="30211" y="-91"/>
                  <a:pt x="35369" y="904"/>
                  <a:pt x="40159" y="2926"/>
                </a:cubicBezTo>
                <a:lnTo>
                  <a:pt x="40159" y="13436"/>
                </a:lnTo>
                <a:cubicBezTo>
                  <a:pt x="35250" y="10268"/>
                  <a:pt x="29520" y="8646"/>
                  <a:pt x="23680" y="8754"/>
                </a:cubicBezTo>
                <a:cubicBezTo>
                  <a:pt x="21907" y="8733"/>
                  <a:pt x="20134" y="8949"/>
                  <a:pt x="18426" y="9414"/>
                </a:cubicBezTo>
                <a:cubicBezTo>
                  <a:pt x="16987" y="9803"/>
                  <a:pt x="15625" y="10441"/>
                  <a:pt x="14403" y="11284"/>
                </a:cubicBezTo>
                <a:cubicBezTo>
                  <a:pt x="13333" y="12041"/>
                  <a:pt x="12446" y="13025"/>
                  <a:pt x="11808" y="14171"/>
                </a:cubicBezTo>
                <a:cubicBezTo>
                  <a:pt x="11192" y="15307"/>
                  <a:pt x="10867" y="16583"/>
                  <a:pt x="10889" y="17880"/>
                </a:cubicBezTo>
                <a:cubicBezTo>
                  <a:pt x="10835" y="19351"/>
                  <a:pt x="11148" y="20800"/>
                  <a:pt x="11808" y="22119"/>
                </a:cubicBezTo>
                <a:cubicBezTo>
                  <a:pt x="12467" y="23319"/>
                  <a:pt x="13387" y="24357"/>
                  <a:pt x="14500" y="25157"/>
                </a:cubicBezTo>
                <a:cubicBezTo>
                  <a:pt x="15841" y="26130"/>
                  <a:pt x="17290" y="26941"/>
                  <a:pt x="18825" y="27568"/>
                </a:cubicBezTo>
                <a:cubicBezTo>
                  <a:pt x="20523" y="28282"/>
                  <a:pt x="22437" y="29072"/>
                  <a:pt x="24600" y="29915"/>
                </a:cubicBezTo>
                <a:cubicBezTo>
                  <a:pt x="27227" y="30910"/>
                  <a:pt x="29811" y="32034"/>
                  <a:pt x="32320" y="33299"/>
                </a:cubicBezTo>
                <a:cubicBezTo>
                  <a:pt x="34428" y="34348"/>
                  <a:pt x="36385" y="35667"/>
                  <a:pt x="38148" y="37235"/>
                </a:cubicBezTo>
                <a:cubicBezTo>
                  <a:pt x="39716" y="38641"/>
                  <a:pt x="40981" y="40349"/>
                  <a:pt x="41857" y="42263"/>
                </a:cubicBezTo>
                <a:cubicBezTo>
                  <a:pt x="42765" y="44404"/>
                  <a:pt x="43209" y="46718"/>
                  <a:pt x="43154" y="49043"/>
                </a:cubicBezTo>
                <a:cubicBezTo>
                  <a:pt x="43219" y="51973"/>
                  <a:pt x="42462" y="54871"/>
                  <a:pt x="40992" y="57412"/>
                </a:cubicBezTo>
                <a:cubicBezTo>
                  <a:pt x="39575" y="59780"/>
                  <a:pt x="37640" y="61791"/>
                  <a:pt x="35326" y="63305"/>
                </a:cubicBezTo>
                <a:cubicBezTo>
                  <a:pt x="32817" y="64927"/>
                  <a:pt x="30060" y="66106"/>
                  <a:pt x="27151" y="66787"/>
                </a:cubicBezTo>
                <a:cubicBezTo>
                  <a:pt x="23961" y="67544"/>
                  <a:pt x="20696" y="67900"/>
                  <a:pt x="17420" y="67868"/>
                </a:cubicBezTo>
                <a:cubicBezTo>
                  <a:pt x="11386" y="68052"/>
                  <a:pt x="5406" y="66743"/>
                  <a:pt x="0" y="64073"/>
                </a:cubicBezTo>
                <a:close/>
              </a:path>
            </a:pathLst>
          </a:custGeom>
          <a:solidFill>
            <a:srgbClr val="000000"/>
          </a:solidFill>
          <a:ln w="1079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D2DCE89-BFB9-4E74-9AB0-E07ED169E9D7}"/>
              </a:ext>
            </a:extLst>
          </p:cNvPr>
          <p:cNvSpPr/>
          <p:nvPr/>
        </p:nvSpPr>
        <p:spPr>
          <a:xfrm>
            <a:off x="8654634" y="3763949"/>
            <a:ext cx="56704" cy="68002"/>
          </a:xfrm>
          <a:custGeom>
            <a:avLst/>
            <a:gdLst>
              <a:gd name="connsiteX0" fmla="*/ 56665 w 56704"/>
              <a:gd name="connsiteY0" fmla="*/ 36620 h 68002"/>
              <a:gd name="connsiteX1" fmla="*/ 10862 w 56704"/>
              <a:gd name="connsiteY1" fmla="*/ 36620 h 68002"/>
              <a:gd name="connsiteX2" fmla="*/ 16690 w 56704"/>
              <a:gd name="connsiteY2" fmla="*/ 53348 h 68002"/>
              <a:gd name="connsiteX3" fmla="*/ 32023 w 56704"/>
              <a:gd name="connsiteY3" fmla="*/ 59241 h 68002"/>
              <a:gd name="connsiteX4" fmla="*/ 52167 w 56704"/>
              <a:gd name="connsiteY4" fmla="*/ 52018 h 68002"/>
              <a:gd name="connsiteX5" fmla="*/ 52167 w 56704"/>
              <a:gd name="connsiteY5" fmla="*/ 61750 h 68002"/>
              <a:gd name="connsiteX6" fmla="*/ 29547 w 56704"/>
              <a:gd name="connsiteY6" fmla="*/ 67956 h 68002"/>
              <a:gd name="connsiteX7" fmla="*/ 7921 w 56704"/>
              <a:gd name="connsiteY7" fmla="*/ 59122 h 68002"/>
              <a:gd name="connsiteX8" fmla="*/ 71 w 56704"/>
              <a:gd name="connsiteY8" fmla="*/ 34253 h 68002"/>
              <a:gd name="connsiteX9" fmla="*/ 8656 w 56704"/>
              <a:gd name="connsiteY9" fmla="*/ 9577 h 68002"/>
              <a:gd name="connsiteX10" fmla="*/ 29969 w 56704"/>
              <a:gd name="connsiteY10" fmla="*/ 41 h 68002"/>
              <a:gd name="connsiteX11" fmla="*/ 49680 w 56704"/>
              <a:gd name="connsiteY11" fmla="*/ 8280 h 68002"/>
              <a:gd name="connsiteX12" fmla="*/ 56644 w 56704"/>
              <a:gd name="connsiteY12" fmla="*/ 31149 h 68002"/>
              <a:gd name="connsiteX13" fmla="*/ 46025 w 56704"/>
              <a:gd name="connsiteY13" fmla="*/ 27819 h 68002"/>
              <a:gd name="connsiteX14" fmla="*/ 41700 w 56704"/>
              <a:gd name="connsiteY14" fmla="*/ 13816 h 68002"/>
              <a:gd name="connsiteX15" fmla="*/ 29806 w 56704"/>
              <a:gd name="connsiteY15" fmla="*/ 8810 h 68002"/>
              <a:gd name="connsiteX16" fmla="*/ 17317 w 56704"/>
              <a:gd name="connsiteY16" fmla="*/ 14065 h 68002"/>
              <a:gd name="connsiteX17" fmla="*/ 10992 w 56704"/>
              <a:gd name="connsiteY17" fmla="*/ 27819 h 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704" h="68002">
                <a:moveTo>
                  <a:pt x="56665" y="36620"/>
                </a:moveTo>
                <a:lnTo>
                  <a:pt x="10862" y="36620"/>
                </a:lnTo>
                <a:cubicBezTo>
                  <a:pt x="10624" y="42730"/>
                  <a:pt x="12700" y="48709"/>
                  <a:pt x="16690" y="53348"/>
                </a:cubicBezTo>
                <a:cubicBezTo>
                  <a:pt x="20723" y="57403"/>
                  <a:pt x="26303" y="59555"/>
                  <a:pt x="32023" y="59241"/>
                </a:cubicBezTo>
                <a:cubicBezTo>
                  <a:pt x="39364" y="59230"/>
                  <a:pt x="46490" y="56678"/>
                  <a:pt x="52167" y="52018"/>
                </a:cubicBezTo>
                <a:lnTo>
                  <a:pt x="52167" y="61750"/>
                </a:lnTo>
                <a:cubicBezTo>
                  <a:pt x="45485" y="66172"/>
                  <a:pt x="37559" y="68356"/>
                  <a:pt x="29547" y="67956"/>
                </a:cubicBezTo>
                <a:cubicBezTo>
                  <a:pt x="21383" y="68378"/>
                  <a:pt x="13457" y="65145"/>
                  <a:pt x="7921" y="59122"/>
                </a:cubicBezTo>
                <a:cubicBezTo>
                  <a:pt x="2309" y="52094"/>
                  <a:pt x="-491" y="43227"/>
                  <a:pt x="71" y="34253"/>
                </a:cubicBezTo>
                <a:cubicBezTo>
                  <a:pt x="-319" y="25235"/>
                  <a:pt x="2752" y="16411"/>
                  <a:pt x="8656" y="9577"/>
                </a:cubicBezTo>
                <a:cubicBezTo>
                  <a:pt x="13987" y="3393"/>
                  <a:pt x="21805" y="-100"/>
                  <a:pt x="29969" y="41"/>
                </a:cubicBezTo>
                <a:cubicBezTo>
                  <a:pt x="37462" y="-392"/>
                  <a:pt x="44728" y="2647"/>
                  <a:pt x="49680" y="8280"/>
                </a:cubicBezTo>
                <a:cubicBezTo>
                  <a:pt x="54665" y="14822"/>
                  <a:pt x="57130" y="22942"/>
                  <a:pt x="56644" y="31149"/>
                </a:cubicBezTo>
                <a:close/>
                <a:moveTo>
                  <a:pt x="46025" y="27819"/>
                </a:moveTo>
                <a:cubicBezTo>
                  <a:pt x="46307" y="22780"/>
                  <a:pt x="44771" y="17817"/>
                  <a:pt x="41700" y="13816"/>
                </a:cubicBezTo>
                <a:cubicBezTo>
                  <a:pt x="38716" y="10410"/>
                  <a:pt x="34326" y="8561"/>
                  <a:pt x="29806" y="8810"/>
                </a:cubicBezTo>
                <a:cubicBezTo>
                  <a:pt x="25092" y="8734"/>
                  <a:pt x="20561" y="10637"/>
                  <a:pt x="17317" y="14065"/>
                </a:cubicBezTo>
                <a:cubicBezTo>
                  <a:pt x="13770" y="17839"/>
                  <a:pt x="11554" y="22672"/>
                  <a:pt x="10992" y="27819"/>
                </a:cubicBezTo>
                <a:close/>
              </a:path>
            </a:pathLst>
          </a:custGeom>
          <a:solidFill>
            <a:srgbClr val="000000"/>
          </a:solidFill>
          <a:ln w="1079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C54571C-E345-402C-9B42-A5DF232CBA97}"/>
              </a:ext>
            </a:extLst>
          </p:cNvPr>
          <p:cNvSpPr/>
          <p:nvPr/>
        </p:nvSpPr>
        <p:spPr>
          <a:xfrm>
            <a:off x="8722558" y="3763979"/>
            <a:ext cx="48829" cy="67971"/>
          </a:xfrm>
          <a:custGeom>
            <a:avLst/>
            <a:gdLst>
              <a:gd name="connsiteX0" fmla="*/ 48699 w 48829"/>
              <a:gd name="connsiteY0" fmla="*/ 63450 h 67971"/>
              <a:gd name="connsiteX1" fmla="*/ 30955 w 48829"/>
              <a:gd name="connsiteY1" fmla="*/ 67948 h 67971"/>
              <a:gd name="connsiteX2" fmla="*/ 8562 w 48829"/>
              <a:gd name="connsiteY2" fmla="*/ 58919 h 67971"/>
              <a:gd name="connsiteX3" fmla="*/ 41 w 48829"/>
              <a:gd name="connsiteY3" fmla="*/ 35509 h 67971"/>
              <a:gd name="connsiteX4" fmla="*/ 9232 w 48829"/>
              <a:gd name="connsiteY4" fmla="*/ 9764 h 67971"/>
              <a:gd name="connsiteX5" fmla="*/ 33745 w 48829"/>
              <a:gd name="connsiteY5" fmla="*/ 32 h 67971"/>
              <a:gd name="connsiteX6" fmla="*/ 48829 w 48829"/>
              <a:gd name="connsiteY6" fmla="*/ 3200 h 67971"/>
              <a:gd name="connsiteX7" fmla="*/ 48829 w 48829"/>
              <a:gd name="connsiteY7" fmla="*/ 13851 h 67971"/>
              <a:gd name="connsiteX8" fmla="*/ 33367 w 48829"/>
              <a:gd name="connsiteY8" fmla="*/ 8780 h 67971"/>
              <a:gd name="connsiteX9" fmla="*/ 17050 w 48829"/>
              <a:gd name="connsiteY9" fmla="*/ 15906 h 67971"/>
              <a:gd name="connsiteX10" fmla="*/ 10681 w 48829"/>
              <a:gd name="connsiteY10" fmla="*/ 34622 h 67971"/>
              <a:gd name="connsiteX11" fmla="*/ 16672 w 48829"/>
              <a:gd name="connsiteY11" fmla="*/ 52615 h 67971"/>
              <a:gd name="connsiteX12" fmla="*/ 32739 w 48829"/>
              <a:gd name="connsiteY12" fmla="*/ 59211 h 67971"/>
              <a:gd name="connsiteX13" fmla="*/ 48699 w 48829"/>
              <a:gd name="connsiteY13" fmla="*/ 53567 h 6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829" h="67971">
                <a:moveTo>
                  <a:pt x="48699" y="63450"/>
                </a:moveTo>
                <a:cubicBezTo>
                  <a:pt x="43314" y="66553"/>
                  <a:pt x="37173" y="68110"/>
                  <a:pt x="30955" y="67948"/>
                </a:cubicBezTo>
                <a:cubicBezTo>
                  <a:pt x="22543" y="68283"/>
                  <a:pt x="14390" y="64996"/>
                  <a:pt x="8562" y="58919"/>
                </a:cubicBezTo>
                <a:cubicBezTo>
                  <a:pt x="2744" y="52539"/>
                  <a:pt x="-316" y="44127"/>
                  <a:pt x="41" y="35509"/>
                </a:cubicBezTo>
                <a:cubicBezTo>
                  <a:pt x="-413" y="26048"/>
                  <a:pt x="2896" y="16803"/>
                  <a:pt x="9232" y="9764"/>
                </a:cubicBezTo>
                <a:cubicBezTo>
                  <a:pt x="15634" y="3157"/>
                  <a:pt x="24554" y="-379"/>
                  <a:pt x="33745" y="32"/>
                </a:cubicBezTo>
                <a:cubicBezTo>
                  <a:pt x="38946" y="-76"/>
                  <a:pt x="44104" y="1005"/>
                  <a:pt x="48829" y="3200"/>
                </a:cubicBezTo>
                <a:lnTo>
                  <a:pt x="48829" y="13851"/>
                </a:lnTo>
                <a:cubicBezTo>
                  <a:pt x="44341" y="10575"/>
                  <a:pt x="38924" y="8801"/>
                  <a:pt x="33367" y="8780"/>
                </a:cubicBezTo>
                <a:cubicBezTo>
                  <a:pt x="27138" y="8607"/>
                  <a:pt x="21159" y="11223"/>
                  <a:pt x="17050" y="15906"/>
                </a:cubicBezTo>
                <a:cubicBezTo>
                  <a:pt x="12638" y="21117"/>
                  <a:pt x="10368" y="27800"/>
                  <a:pt x="10681" y="34622"/>
                </a:cubicBezTo>
                <a:cubicBezTo>
                  <a:pt x="10314" y="41164"/>
                  <a:pt x="12455" y="47598"/>
                  <a:pt x="16672" y="52615"/>
                </a:cubicBezTo>
                <a:cubicBezTo>
                  <a:pt x="20791" y="57070"/>
                  <a:pt x="26673" y="59492"/>
                  <a:pt x="32739" y="59211"/>
                </a:cubicBezTo>
                <a:cubicBezTo>
                  <a:pt x="38546" y="59157"/>
                  <a:pt x="44158" y="57178"/>
                  <a:pt x="48699" y="53567"/>
                </a:cubicBezTo>
                <a:close/>
              </a:path>
            </a:pathLst>
          </a:custGeom>
          <a:solidFill>
            <a:srgbClr val="000000"/>
          </a:solidFill>
          <a:ln w="1079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B18D129D-35DB-4D5B-9D66-ED4757738E5F}"/>
              </a:ext>
            </a:extLst>
          </p:cNvPr>
          <p:cNvSpPr/>
          <p:nvPr/>
        </p:nvSpPr>
        <p:spPr>
          <a:xfrm>
            <a:off x="5890301" y="4544525"/>
            <a:ext cx="18924" cy="19011"/>
          </a:xfrm>
          <a:custGeom>
            <a:avLst/>
            <a:gdLst>
              <a:gd name="connsiteX0" fmla="*/ 9376 w 18924"/>
              <a:gd name="connsiteY0" fmla="*/ 19010 h 19011"/>
              <a:gd name="connsiteX1" fmla="*/ 2747 w 18924"/>
              <a:gd name="connsiteY1" fmla="*/ 16221 h 19011"/>
              <a:gd name="connsiteX2" fmla="*/ 1 w 18924"/>
              <a:gd name="connsiteY2" fmla="*/ 9549 h 19011"/>
              <a:gd name="connsiteX3" fmla="*/ 2747 w 18924"/>
              <a:gd name="connsiteY3" fmla="*/ 2834 h 19011"/>
              <a:gd name="connsiteX4" fmla="*/ 9376 w 18924"/>
              <a:gd name="connsiteY4" fmla="*/ 1 h 19011"/>
              <a:gd name="connsiteX5" fmla="*/ 16134 w 18924"/>
              <a:gd name="connsiteY5" fmla="*/ 2834 h 19011"/>
              <a:gd name="connsiteX6" fmla="*/ 18923 w 18924"/>
              <a:gd name="connsiteY6" fmla="*/ 9549 h 19011"/>
              <a:gd name="connsiteX7" fmla="*/ 9376 w 18924"/>
              <a:gd name="connsiteY7" fmla="*/ 19010 h 1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24" h="19011">
                <a:moveTo>
                  <a:pt x="9376" y="19010"/>
                </a:moveTo>
                <a:cubicBezTo>
                  <a:pt x="6878" y="19043"/>
                  <a:pt x="4466" y="18037"/>
                  <a:pt x="2747" y="16221"/>
                </a:cubicBezTo>
                <a:cubicBezTo>
                  <a:pt x="963" y="14469"/>
                  <a:pt x="-32" y="12058"/>
                  <a:pt x="1" y="9549"/>
                </a:cubicBezTo>
                <a:cubicBezTo>
                  <a:pt x="-32" y="7030"/>
                  <a:pt x="963" y="4608"/>
                  <a:pt x="2747" y="2834"/>
                </a:cubicBezTo>
                <a:cubicBezTo>
                  <a:pt x="4456" y="996"/>
                  <a:pt x="6867" y="-31"/>
                  <a:pt x="9376" y="1"/>
                </a:cubicBezTo>
                <a:cubicBezTo>
                  <a:pt x="11927" y="-42"/>
                  <a:pt x="14382" y="985"/>
                  <a:pt x="16134" y="2834"/>
                </a:cubicBezTo>
                <a:cubicBezTo>
                  <a:pt x="17939" y="4597"/>
                  <a:pt x="18956" y="7019"/>
                  <a:pt x="18923" y="9549"/>
                </a:cubicBezTo>
                <a:cubicBezTo>
                  <a:pt x="18891" y="14793"/>
                  <a:pt x="14620" y="19021"/>
                  <a:pt x="9376" y="19010"/>
                </a:cubicBezTo>
                <a:close/>
              </a:path>
            </a:pathLst>
          </a:custGeom>
          <a:solidFill>
            <a:srgbClr val="000000"/>
          </a:solidFill>
          <a:ln w="1079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9339A2E-DC10-450F-8773-6BCF1D96F7C0}"/>
              </a:ext>
            </a:extLst>
          </p:cNvPr>
          <p:cNvSpPr/>
          <p:nvPr/>
        </p:nvSpPr>
        <p:spPr>
          <a:xfrm>
            <a:off x="5934234" y="4440604"/>
            <a:ext cx="97640" cy="121104"/>
          </a:xfrm>
          <a:custGeom>
            <a:avLst/>
            <a:gdLst>
              <a:gd name="connsiteX0" fmla="*/ 97640 w 97640"/>
              <a:gd name="connsiteY0" fmla="*/ 121071 h 121104"/>
              <a:gd name="connsiteX1" fmla="*/ 80242 w 97640"/>
              <a:gd name="connsiteY1" fmla="*/ 121071 h 121104"/>
              <a:gd name="connsiteX2" fmla="*/ 17895 w 97640"/>
              <a:gd name="connsiteY2" fmla="*/ 24513 h 121104"/>
              <a:gd name="connsiteX3" fmla="*/ 14013 w 97640"/>
              <a:gd name="connsiteY3" fmla="*/ 16944 h 121104"/>
              <a:gd name="connsiteX4" fmla="*/ 13505 w 97640"/>
              <a:gd name="connsiteY4" fmla="*/ 16944 h 121104"/>
              <a:gd name="connsiteX5" fmla="*/ 14176 w 97640"/>
              <a:gd name="connsiteY5" fmla="*/ 33585 h 121104"/>
              <a:gd name="connsiteX6" fmla="*/ 14176 w 97640"/>
              <a:gd name="connsiteY6" fmla="*/ 121104 h 121104"/>
              <a:gd name="connsiteX7" fmla="*/ 0 w 97640"/>
              <a:gd name="connsiteY7" fmla="*/ 121104 h 121104"/>
              <a:gd name="connsiteX8" fmla="*/ 0 w 97640"/>
              <a:gd name="connsiteY8" fmla="*/ 0 h 121104"/>
              <a:gd name="connsiteX9" fmla="*/ 18382 w 97640"/>
              <a:gd name="connsiteY9" fmla="*/ 0 h 121104"/>
              <a:gd name="connsiteX10" fmla="*/ 79031 w 97640"/>
              <a:gd name="connsiteY10" fmla="*/ 95034 h 121104"/>
              <a:gd name="connsiteX11" fmla="*/ 83929 w 97640"/>
              <a:gd name="connsiteY11" fmla="*/ 103144 h 121104"/>
              <a:gd name="connsiteX12" fmla="*/ 84275 w 97640"/>
              <a:gd name="connsiteY12" fmla="*/ 103144 h 121104"/>
              <a:gd name="connsiteX13" fmla="*/ 83421 w 97640"/>
              <a:gd name="connsiteY13" fmla="*/ 85313 h 121104"/>
              <a:gd name="connsiteX14" fmla="*/ 83421 w 97640"/>
              <a:gd name="connsiteY14" fmla="*/ 0 h 121104"/>
              <a:gd name="connsiteX15" fmla="*/ 97640 w 97640"/>
              <a:gd name="connsiteY15" fmla="*/ 0 h 1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640" h="121104">
                <a:moveTo>
                  <a:pt x="97640" y="121071"/>
                </a:moveTo>
                <a:lnTo>
                  <a:pt x="80242" y="121071"/>
                </a:lnTo>
                <a:lnTo>
                  <a:pt x="17895" y="24513"/>
                </a:lnTo>
                <a:cubicBezTo>
                  <a:pt x="16338" y="22134"/>
                  <a:pt x="15030" y="19604"/>
                  <a:pt x="14013" y="16944"/>
                </a:cubicBezTo>
                <a:lnTo>
                  <a:pt x="13505" y="16944"/>
                </a:lnTo>
                <a:cubicBezTo>
                  <a:pt x="14089" y="22469"/>
                  <a:pt x="14316" y="28027"/>
                  <a:pt x="14176" y="33585"/>
                </a:cubicBezTo>
                <a:lnTo>
                  <a:pt x="14176" y="121104"/>
                </a:lnTo>
                <a:lnTo>
                  <a:pt x="0" y="121104"/>
                </a:lnTo>
                <a:lnTo>
                  <a:pt x="0" y="0"/>
                </a:lnTo>
                <a:lnTo>
                  <a:pt x="18382" y="0"/>
                </a:lnTo>
                <a:lnTo>
                  <a:pt x="79031" y="95034"/>
                </a:lnTo>
                <a:cubicBezTo>
                  <a:pt x="81572" y="98970"/>
                  <a:pt x="83194" y="101673"/>
                  <a:pt x="83929" y="103144"/>
                </a:cubicBezTo>
                <a:lnTo>
                  <a:pt x="84275" y="103144"/>
                </a:lnTo>
                <a:cubicBezTo>
                  <a:pt x="83573" y="97229"/>
                  <a:pt x="83281" y="91271"/>
                  <a:pt x="83421" y="85313"/>
                </a:cubicBezTo>
                <a:lnTo>
                  <a:pt x="83421" y="0"/>
                </a:lnTo>
                <a:lnTo>
                  <a:pt x="97640" y="0"/>
                </a:lnTo>
                <a:close/>
              </a:path>
            </a:pathLst>
          </a:custGeom>
          <a:solidFill>
            <a:srgbClr val="000000"/>
          </a:solidFill>
          <a:ln w="10798"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E8E04CA5-11A1-41A1-BF24-F8B3183FE4FC}"/>
              </a:ext>
            </a:extLst>
          </p:cNvPr>
          <p:cNvSpPr/>
          <p:nvPr/>
        </p:nvSpPr>
        <p:spPr>
          <a:xfrm>
            <a:off x="6063642" y="4440572"/>
            <a:ext cx="64228" cy="121103"/>
          </a:xfrm>
          <a:custGeom>
            <a:avLst/>
            <a:gdLst>
              <a:gd name="connsiteX0" fmla="*/ 64207 w 64228"/>
              <a:gd name="connsiteY0" fmla="*/ 121104 h 121103"/>
              <a:gd name="connsiteX1" fmla="*/ 0 w 64228"/>
              <a:gd name="connsiteY1" fmla="*/ 121104 h 121103"/>
              <a:gd name="connsiteX2" fmla="*/ 0 w 64228"/>
              <a:gd name="connsiteY2" fmla="*/ 0 h 121103"/>
              <a:gd name="connsiteX3" fmla="*/ 61503 w 64228"/>
              <a:gd name="connsiteY3" fmla="*/ 0 h 121103"/>
              <a:gd name="connsiteX4" fmla="*/ 61503 w 64228"/>
              <a:gd name="connsiteY4" fmla="*/ 12846 h 121103"/>
              <a:gd name="connsiteX5" fmla="*/ 14197 w 64228"/>
              <a:gd name="connsiteY5" fmla="*/ 12846 h 121103"/>
              <a:gd name="connsiteX6" fmla="*/ 14197 w 64228"/>
              <a:gd name="connsiteY6" fmla="*/ 53145 h 121103"/>
              <a:gd name="connsiteX7" fmla="*/ 57979 w 64228"/>
              <a:gd name="connsiteY7" fmla="*/ 53145 h 121103"/>
              <a:gd name="connsiteX8" fmla="*/ 57979 w 64228"/>
              <a:gd name="connsiteY8" fmla="*/ 65828 h 121103"/>
              <a:gd name="connsiteX9" fmla="*/ 14219 w 64228"/>
              <a:gd name="connsiteY9" fmla="*/ 65828 h 121103"/>
              <a:gd name="connsiteX10" fmla="*/ 14219 w 64228"/>
              <a:gd name="connsiteY10" fmla="*/ 108236 h 121103"/>
              <a:gd name="connsiteX11" fmla="*/ 64228 w 64228"/>
              <a:gd name="connsiteY11" fmla="*/ 108236 h 12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228" h="121103">
                <a:moveTo>
                  <a:pt x="64207" y="121104"/>
                </a:moveTo>
                <a:lnTo>
                  <a:pt x="0" y="121104"/>
                </a:lnTo>
                <a:lnTo>
                  <a:pt x="0" y="0"/>
                </a:lnTo>
                <a:lnTo>
                  <a:pt x="61503" y="0"/>
                </a:lnTo>
                <a:lnTo>
                  <a:pt x="61503" y="12846"/>
                </a:lnTo>
                <a:lnTo>
                  <a:pt x="14197" y="12846"/>
                </a:lnTo>
                <a:lnTo>
                  <a:pt x="14197" y="53145"/>
                </a:lnTo>
                <a:lnTo>
                  <a:pt x="57979" y="53145"/>
                </a:lnTo>
                <a:lnTo>
                  <a:pt x="57979" y="65828"/>
                </a:lnTo>
                <a:lnTo>
                  <a:pt x="14219" y="65828"/>
                </a:lnTo>
                <a:lnTo>
                  <a:pt x="14219" y="108236"/>
                </a:lnTo>
                <a:lnTo>
                  <a:pt x="64228" y="108236"/>
                </a:lnTo>
                <a:close/>
              </a:path>
            </a:pathLst>
          </a:custGeom>
          <a:solidFill>
            <a:srgbClr val="000000"/>
          </a:solidFill>
          <a:ln w="10798"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71D4CF8D-7EA5-4F4F-960D-4AA829E3FCAA}"/>
              </a:ext>
            </a:extLst>
          </p:cNvPr>
          <p:cNvSpPr/>
          <p:nvPr/>
        </p:nvSpPr>
        <p:spPr>
          <a:xfrm>
            <a:off x="6138748" y="4440583"/>
            <a:ext cx="84048" cy="121136"/>
          </a:xfrm>
          <a:custGeom>
            <a:avLst/>
            <a:gdLst>
              <a:gd name="connsiteX0" fmla="*/ 84048 w 84048"/>
              <a:gd name="connsiteY0" fmla="*/ 12835 h 121136"/>
              <a:gd name="connsiteX1" fmla="*/ 49080 w 84048"/>
              <a:gd name="connsiteY1" fmla="*/ 12835 h 121136"/>
              <a:gd name="connsiteX2" fmla="*/ 49080 w 84048"/>
              <a:gd name="connsiteY2" fmla="*/ 121136 h 121136"/>
              <a:gd name="connsiteX3" fmla="*/ 34882 w 84048"/>
              <a:gd name="connsiteY3" fmla="*/ 121136 h 121136"/>
              <a:gd name="connsiteX4" fmla="*/ 34882 w 84048"/>
              <a:gd name="connsiteY4" fmla="*/ 12835 h 121136"/>
              <a:gd name="connsiteX5" fmla="*/ 0 w 84048"/>
              <a:gd name="connsiteY5" fmla="*/ 12835 h 121136"/>
              <a:gd name="connsiteX6" fmla="*/ 0 w 84048"/>
              <a:gd name="connsiteY6" fmla="*/ 0 h 121136"/>
              <a:gd name="connsiteX7" fmla="*/ 84048 w 84048"/>
              <a:gd name="connsiteY7" fmla="*/ 0 h 12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048" h="121136">
                <a:moveTo>
                  <a:pt x="84048" y="12835"/>
                </a:moveTo>
                <a:lnTo>
                  <a:pt x="49080" y="12835"/>
                </a:lnTo>
                <a:lnTo>
                  <a:pt x="49080" y="121136"/>
                </a:lnTo>
                <a:lnTo>
                  <a:pt x="34882" y="121136"/>
                </a:lnTo>
                <a:lnTo>
                  <a:pt x="34882" y="12835"/>
                </a:lnTo>
                <a:lnTo>
                  <a:pt x="0" y="12835"/>
                </a:lnTo>
                <a:lnTo>
                  <a:pt x="0" y="0"/>
                </a:lnTo>
                <a:lnTo>
                  <a:pt x="84048" y="0"/>
                </a:lnTo>
                <a:close/>
              </a:path>
            </a:pathLst>
          </a:custGeom>
          <a:solidFill>
            <a:srgbClr val="000000"/>
          </a:solidFill>
          <a:ln w="10798"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7C252C39-0613-4FAA-ADE2-28273CE822B9}"/>
              </a:ext>
            </a:extLst>
          </p:cNvPr>
          <p:cNvSpPr/>
          <p:nvPr/>
        </p:nvSpPr>
        <p:spPr>
          <a:xfrm>
            <a:off x="5669330" y="3602183"/>
            <a:ext cx="33833" cy="66037"/>
          </a:xfrm>
          <a:custGeom>
            <a:avLst/>
            <a:gdLst>
              <a:gd name="connsiteX0" fmla="*/ 33833 w 33833"/>
              <a:gd name="connsiteY0" fmla="*/ 11671 h 66037"/>
              <a:gd name="connsiteX1" fmla="*/ 25973 w 33833"/>
              <a:gd name="connsiteY1" fmla="*/ 9584 h 66037"/>
              <a:gd name="connsiteX2" fmla="*/ 14857 w 33833"/>
              <a:gd name="connsiteY2" fmla="*/ 15855 h 66037"/>
              <a:gd name="connsiteX3" fmla="*/ 10391 w 33833"/>
              <a:gd name="connsiteY3" fmla="*/ 32961 h 66037"/>
              <a:gd name="connsiteX4" fmla="*/ 10391 w 33833"/>
              <a:gd name="connsiteY4" fmla="*/ 66038 h 66037"/>
              <a:gd name="connsiteX5" fmla="*/ 0 w 33833"/>
              <a:gd name="connsiteY5" fmla="*/ 66038 h 66037"/>
              <a:gd name="connsiteX6" fmla="*/ 0 w 33833"/>
              <a:gd name="connsiteY6" fmla="*/ 1161 h 66037"/>
              <a:gd name="connsiteX7" fmla="*/ 10391 w 33833"/>
              <a:gd name="connsiteY7" fmla="*/ 1161 h 66037"/>
              <a:gd name="connsiteX8" fmla="*/ 10391 w 33833"/>
              <a:gd name="connsiteY8" fmla="*/ 14525 h 66037"/>
              <a:gd name="connsiteX9" fmla="*/ 10640 w 33833"/>
              <a:gd name="connsiteY9" fmla="*/ 14525 h 66037"/>
              <a:gd name="connsiteX10" fmla="*/ 17419 w 33833"/>
              <a:gd name="connsiteY10" fmla="*/ 3853 h 66037"/>
              <a:gd name="connsiteX11" fmla="*/ 27616 w 33833"/>
              <a:gd name="connsiteY11" fmla="*/ 14 h 66037"/>
              <a:gd name="connsiteX12" fmla="*/ 33833 w 33833"/>
              <a:gd name="connsiteY12" fmla="*/ 901 h 6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833" h="66037">
                <a:moveTo>
                  <a:pt x="33833" y="11671"/>
                </a:moveTo>
                <a:cubicBezTo>
                  <a:pt x="31509" y="10135"/>
                  <a:pt x="28751" y="9411"/>
                  <a:pt x="25973" y="9584"/>
                </a:cubicBezTo>
                <a:cubicBezTo>
                  <a:pt x="21442" y="9638"/>
                  <a:pt x="17247" y="11995"/>
                  <a:pt x="14857" y="15855"/>
                </a:cubicBezTo>
                <a:cubicBezTo>
                  <a:pt x="11624" y="20948"/>
                  <a:pt x="10056" y="26938"/>
                  <a:pt x="10391" y="32961"/>
                </a:cubicBezTo>
                <a:lnTo>
                  <a:pt x="10391" y="66038"/>
                </a:lnTo>
                <a:lnTo>
                  <a:pt x="0" y="66038"/>
                </a:lnTo>
                <a:lnTo>
                  <a:pt x="0" y="1161"/>
                </a:lnTo>
                <a:lnTo>
                  <a:pt x="10391" y="1161"/>
                </a:lnTo>
                <a:lnTo>
                  <a:pt x="10391" y="14525"/>
                </a:lnTo>
                <a:lnTo>
                  <a:pt x="10640" y="14525"/>
                </a:lnTo>
                <a:cubicBezTo>
                  <a:pt x="11840" y="10395"/>
                  <a:pt x="14197" y="6697"/>
                  <a:pt x="17419" y="3853"/>
                </a:cubicBezTo>
                <a:cubicBezTo>
                  <a:pt x="20242" y="1377"/>
                  <a:pt x="23864" y="14"/>
                  <a:pt x="27616" y="14"/>
                </a:cubicBezTo>
                <a:cubicBezTo>
                  <a:pt x="29724" y="-72"/>
                  <a:pt x="31833" y="231"/>
                  <a:pt x="33833" y="901"/>
                </a:cubicBezTo>
                <a:close/>
              </a:path>
            </a:pathLst>
          </a:custGeom>
          <a:solidFill>
            <a:srgbClr val="000000"/>
          </a:solidFill>
          <a:ln w="10798"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593A6969-6261-446A-B62B-3F2507CB0E19}"/>
              </a:ext>
            </a:extLst>
          </p:cNvPr>
          <p:cNvSpPr/>
          <p:nvPr/>
        </p:nvSpPr>
        <p:spPr>
          <a:xfrm>
            <a:off x="5709861" y="3601757"/>
            <a:ext cx="56714" cy="68000"/>
          </a:xfrm>
          <a:custGeom>
            <a:avLst/>
            <a:gdLst>
              <a:gd name="connsiteX0" fmla="*/ 56676 w 56714"/>
              <a:gd name="connsiteY0" fmla="*/ 36620 h 68000"/>
              <a:gd name="connsiteX1" fmla="*/ 10873 w 56714"/>
              <a:gd name="connsiteY1" fmla="*/ 36620 h 68000"/>
              <a:gd name="connsiteX2" fmla="*/ 16701 w 56714"/>
              <a:gd name="connsiteY2" fmla="*/ 53348 h 68000"/>
              <a:gd name="connsiteX3" fmla="*/ 32034 w 56714"/>
              <a:gd name="connsiteY3" fmla="*/ 59241 h 68000"/>
              <a:gd name="connsiteX4" fmla="*/ 52178 w 56714"/>
              <a:gd name="connsiteY4" fmla="*/ 52018 h 68000"/>
              <a:gd name="connsiteX5" fmla="*/ 52178 w 56714"/>
              <a:gd name="connsiteY5" fmla="*/ 61750 h 68000"/>
              <a:gd name="connsiteX6" fmla="*/ 29557 w 56714"/>
              <a:gd name="connsiteY6" fmla="*/ 67956 h 68000"/>
              <a:gd name="connsiteX7" fmla="*/ 7932 w 56714"/>
              <a:gd name="connsiteY7" fmla="*/ 59122 h 68000"/>
              <a:gd name="connsiteX8" fmla="*/ 71 w 56714"/>
              <a:gd name="connsiteY8" fmla="*/ 34253 h 68000"/>
              <a:gd name="connsiteX9" fmla="*/ 8656 w 56714"/>
              <a:gd name="connsiteY9" fmla="*/ 9577 h 68000"/>
              <a:gd name="connsiteX10" fmla="*/ 29979 w 56714"/>
              <a:gd name="connsiteY10" fmla="*/ 41 h 68000"/>
              <a:gd name="connsiteX11" fmla="*/ 49680 w 56714"/>
              <a:gd name="connsiteY11" fmla="*/ 8280 h 68000"/>
              <a:gd name="connsiteX12" fmla="*/ 56655 w 56714"/>
              <a:gd name="connsiteY12" fmla="*/ 31149 h 68000"/>
              <a:gd name="connsiteX13" fmla="*/ 46025 w 56714"/>
              <a:gd name="connsiteY13" fmla="*/ 27819 h 68000"/>
              <a:gd name="connsiteX14" fmla="*/ 41700 w 56714"/>
              <a:gd name="connsiteY14" fmla="*/ 13816 h 68000"/>
              <a:gd name="connsiteX15" fmla="*/ 29806 w 56714"/>
              <a:gd name="connsiteY15" fmla="*/ 8810 h 68000"/>
              <a:gd name="connsiteX16" fmla="*/ 17328 w 56714"/>
              <a:gd name="connsiteY16" fmla="*/ 14065 h 68000"/>
              <a:gd name="connsiteX17" fmla="*/ 10992 w 56714"/>
              <a:gd name="connsiteY17" fmla="*/ 27819 h 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714" h="68000">
                <a:moveTo>
                  <a:pt x="56676" y="36620"/>
                </a:moveTo>
                <a:lnTo>
                  <a:pt x="10873" y="36620"/>
                </a:lnTo>
                <a:cubicBezTo>
                  <a:pt x="10635" y="42730"/>
                  <a:pt x="12711" y="48709"/>
                  <a:pt x="16701" y="53348"/>
                </a:cubicBezTo>
                <a:cubicBezTo>
                  <a:pt x="20734" y="57403"/>
                  <a:pt x="26314" y="59555"/>
                  <a:pt x="32034" y="59241"/>
                </a:cubicBezTo>
                <a:cubicBezTo>
                  <a:pt x="39375" y="59219"/>
                  <a:pt x="46490" y="56668"/>
                  <a:pt x="52178" y="52018"/>
                </a:cubicBezTo>
                <a:lnTo>
                  <a:pt x="52178" y="61750"/>
                </a:lnTo>
                <a:cubicBezTo>
                  <a:pt x="45496" y="66172"/>
                  <a:pt x="37570" y="68345"/>
                  <a:pt x="29557" y="67956"/>
                </a:cubicBezTo>
                <a:cubicBezTo>
                  <a:pt x="21394" y="68389"/>
                  <a:pt x="13457" y="65145"/>
                  <a:pt x="7932" y="59122"/>
                </a:cubicBezTo>
                <a:cubicBezTo>
                  <a:pt x="2309" y="52094"/>
                  <a:pt x="-491" y="43227"/>
                  <a:pt x="71" y="34253"/>
                </a:cubicBezTo>
                <a:cubicBezTo>
                  <a:pt x="-308" y="25235"/>
                  <a:pt x="2763" y="16411"/>
                  <a:pt x="8656" y="9577"/>
                </a:cubicBezTo>
                <a:cubicBezTo>
                  <a:pt x="13998" y="3393"/>
                  <a:pt x="21804" y="-100"/>
                  <a:pt x="29979" y="41"/>
                </a:cubicBezTo>
                <a:cubicBezTo>
                  <a:pt x="37462" y="-392"/>
                  <a:pt x="44728" y="2647"/>
                  <a:pt x="49680" y="8280"/>
                </a:cubicBezTo>
                <a:cubicBezTo>
                  <a:pt x="54665" y="14822"/>
                  <a:pt x="57141" y="22931"/>
                  <a:pt x="56655" y="31149"/>
                </a:cubicBezTo>
                <a:close/>
                <a:moveTo>
                  <a:pt x="46025" y="27819"/>
                </a:moveTo>
                <a:cubicBezTo>
                  <a:pt x="46307" y="22780"/>
                  <a:pt x="44771" y="17817"/>
                  <a:pt x="41700" y="13816"/>
                </a:cubicBezTo>
                <a:cubicBezTo>
                  <a:pt x="38716" y="10410"/>
                  <a:pt x="34326" y="8572"/>
                  <a:pt x="29806" y="8810"/>
                </a:cubicBezTo>
                <a:cubicBezTo>
                  <a:pt x="25092" y="8734"/>
                  <a:pt x="20561" y="10637"/>
                  <a:pt x="17328" y="14065"/>
                </a:cubicBezTo>
                <a:cubicBezTo>
                  <a:pt x="13782" y="17839"/>
                  <a:pt x="11554" y="22672"/>
                  <a:pt x="10992" y="27819"/>
                </a:cubicBezTo>
                <a:close/>
              </a:path>
            </a:pathLst>
          </a:custGeom>
          <a:solidFill>
            <a:srgbClr val="000000"/>
          </a:solidFill>
          <a:ln w="10798"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54AB0A0-3C7A-4E89-85D4-BE9E013A5BAA}"/>
              </a:ext>
            </a:extLst>
          </p:cNvPr>
          <p:cNvSpPr/>
          <p:nvPr/>
        </p:nvSpPr>
        <p:spPr>
          <a:xfrm>
            <a:off x="5777760" y="3601773"/>
            <a:ext cx="59861" cy="96290"/>
          </a:xfrm>
          <a:custGeom>
            <a:avLst/>
            <a:gdLst>
              <a:gd name="connsiteX0" fmla="*/ 59861 w 59861"/>
              <a:gd name="connsiteY0" fmla="*/ 96291 h 96290"/>
              <a:gd name="connsiteX1" fmla="*/ 49470 w 59861"/>
              <a:gd name="connsiteY1" fmla="*/ 96291 h 96290"/>
              <a:gd name="connsiteX2" fmla="*/ 49470 w 59861"/>
              <a:gd name="connsiteY2" fmla="*/ 55299 h 96290"/>
              <a:gd name="connsiteX3" fmla="*/ 49221 w 59861"/>
              <a:gd name="connsiteY3" fmla="*/ 55299 h 96290"/>
              <a:gd name="connsiteX4" fmla="*/ 27044 w 59861"/>
              <a:gd name="connsiteY4" fmla="*/ 67961 h 96290"/>
              <a:gd name="connsiteX5" fmla="*/ 7430 w 59861"/>
              <a:gd name="connsiteY5" fmla="*/ 59257 h 96290"/>
              <a:gd name="connsiteX6" fmla="*/ 55 w 59861"/>
              <a:gd name="connsiteY6" fmla="*/ 35523 h 96290"/>
              <a:gd name="connsiteX7" fmla="*/ 8165 w 59861"/>
              <a:gd name="connsiteY7" fmla="*/ 9712 h 96290"/>
              <a:gd name="connsiteX8" fmla="*/ 29953 w 59861"/>
              <a:gd name="connsiteY8" fmla="*/ 46 h 96290"/>
              <a:gd name="connsiteX9" fmla="*/ 49221 w 59861"/>
              <a:gd name="connsiteY9" fmla="*/ 10567 h 96290"/>
              <a:gd name="connsiteX10" fmla="*/ 49470 w 59861"/>
              <a:gd name="connsiteY10" fmla="*/ 10567 h 96290"/>
              <a:gd name="connsiteX11" fmla="*/ 49470 w 59861"/>
              <a:gd name="connsiteY11" fmla="*/ 1570 h 96290"/>
              <a:gd name="connsiteX12" fmla="*/ 59861 w 59861"/>
              <a:gd name="connsiteY12" fmla="*/ 1570 h 96290"/>
              <a:gd name="connsiteX13" fmla="*/ 49470 w 59861"/>
              <a:gd name="connsiteY13" fmla="*/ 37242 h 96290"/>
              <a:gd name="connsiteX14" fmla="*/ 49470 w 59861"/>
              <a:gd name="connsiteY14" fmla="*/ 27802 h 96290"/>
              <a:gd name="connsiteX15" fmla="*/ 44247 w 59861"/>
              <a:gd name="connsiteY15" fmla="*/ 14308 h 96290"/>
              <a:gd name="connsiteX16" fmla="*/ 30969 w 59861"/>
              <a:gd name="connsiteY16" fmla="*/ 8793 h 96290"/>
              <a:gd name="connsiteX17" fmla="*/ 16145 w 59861"/>
              <a:gd name="connsiteY17" fmla="*/ 15724 h 96290"/>
              <a:gd name="connsiteX18" fmla="*/ 10738 w 59861"/>
              <a:gd name="connsiteY18" fmla="*/ 35274 h 96290"/>
              <a:gd name="connsiteX19" fmla="*/ 16004 w 59861"/>
              <a:gd name="connsiteY19" fmla="*/ 52856 h 96290"/>
              <a:gd name="connsiteX20" fmla="*/ 29553 w 59861"/>
              <a:gd name="connsiteY20" fmla="*/ 59224 h 96290"/>
              <a:gd name="connsiteX21" fmla="*/ 44096 w 59861"/>
              <a:gd name="connsiteY21" fmla="*/ 52985 h 96290"/>
              <a:gd name="connsiteX22" fmla="*/ 49470 w 59861"/>
              <a:gd name="connsiteY22" fmla="*/ 37242 h 9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861" h="96290">
                <a:moveTo>
                  <a:pt x="59861" y="96291"/>
                </a:moveTo>
                <a:lnTo>
                  <a:pt x="49470" y="96291"/>
                </a:lnTo>
                <a:lnTo>
                  <a:pt x="49470" y="55299"/>
                </a:lnTo>
                <a:lnTo>
                  <a:pt x="49221" y="55299"/>
                </a:lnTo>
                <a:cubicBezTo>
                  <a:pt x="45015" y="63571"/>
                  <a:pt x="36300" y="68545"/>
                  <a:pt x="27044" y="67961"/>
                </a:cubicBezTo>
                <a:cubicBezTo>
                  <a:pt x="19518" y="68242"/>
                  <a:pt x="12274" y="65031"/>
                  <a:pt x="7430" y="59257"/>
                </a:cubicBezTo>
                <a:cubicBezTo>
                  <a:pt x="2196" y="52488"/>
                  <a:pt x="-421" y="44065"/>
                  <a:pt x="55" y="35523"/>
                </a:cubicBezTo>
                <a:cubicBezTo>
                  <a:pt x="-421" y="26224"/>
                  <a:pt x="2456" y="17065"/>
                  <a:pt x="8165" y="9712"/>
                </a:cubicBezTo>
                <a:cubicBezTo>
                  <a:pt x="13539" y="3290"/>
                  <a:pt x="21583" y="-279"/>
                  <a:pt x="29953" y="46"/>
                </a:cubicBezTo>
                <a:cubicBezTo>
                  <a:pt x="37868" y="-484"/>
                  <a:pt x="45383" y="3625"/>
                  <a:pt x="49221" y="10567"/>
                </a:cubicBezTo>
                <a:lnTo>
                  <a:pt x="49470" y="10567"/>
                </a:lnTo>
                <a:lnTo>
                  <a:pt x="49470" y="1570"/>
                </a:lnTo>
                <a:lnTo>
                  <a:pt x="59861" y="1570"/>
                </a:lnTo>
                <a:close/>
                <a:moveTo>
                  <a:pt x="49470" y="37242"/>
                </a:moveTo>
                <a:lnTo>
                  <a:pt x="49470" y="27802"/>
                </a:lnTo>
                <a:cubicBezTo>
                  <a:pt x="49589" y="22785"/>
                  <a:pt x="47718" y="17930"/>
                  <a:pt x="44247" y="14308"/>
                </a:cubicBezTo>
                <a:cubicBezTo>
                  <a:pt x="40809" y="10653"/>
                  <a:pt x="35976" y="8642"/>
                  <a:pt x="30969" y="8793"/>
                </a:cubicBezTo>
                <a:cubicBezTo>
                  <a:pt x="25195" y="8566"/>
                  <a:pt x="19680" y="11150"/>
                  <a:pt x="16145" y="15724"/>
                </a:cubicBezTo>
                <a:cubicBezTo>
                  <a:pt x="12198" y="21455"/>
                  <a:pt x="10295" y="28332"/>
                  <a:pt x="10738" y="35274"/>
                </a:cubicBezTo>
                <a:cubicBezTo>
                  <a:pt x="10371" y="41567"/>
                  <a:pt x="12230" y="47795"/>
                  <a:pt x="16004" y="52856"/>
                </a:cubicBezTo>
                <a:cubicBezTo>
                  <a:pt x="19270" y="56986"/>
                  <a:pt x="24287" y="59354"/>
                  <a:pt x="29553" y="59224"/>
                </a:cubicBezTo>
                <a:cubicBezTo>
                  <a:pt x="35100" y="59451"/>
                  <a:pt x="40441" y="57159"/>
                  <a:pt x="44096" y="52985"/>
                </a:cubicBezTo>
                <a:cubicBezTo>
                  <a:pt x="47772" y="48585"/>
                  <a:pt x="49686" y="42973"/>
                  <a:pt x="49470" y="37242"/>
                </a:cubicBezTo>
                <a:close/>
              </a:path>
            </a:pathLst>
          </a:custGeom>
          <a:solidFill>
            <a:srgbClr val="000000"/>
          </a:solidFill>
          <a:ln w="10798"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611C66B8-3232-4403-B8E2-681652EE9F9E}"/>
              </a:ext>
            </a:extLst>
          </p:cNvPr>
          <p:cNvSpPr/>
          <p:nvPr/>
        </p:nvSpPr>
        <p:spPr>
          <a:xfrm>
            <a:off x="5857257" y="3603343"/>
            <a:ext cx="53858" cy="66411"/>
          </a:xfrm>
          <a:custGeom>
            <a:avLst/>
            <a:gdLst>
              <a:gd name="connsiteX0" fmla="*/ 53859 w 53858"/>
              <a:gd name="connsiteY0" fmla="*/ 64877 h 66411"/>
              <a:gd name="connsiteX1" fmla="*/ 43468 w 53858"/>
              <a:gd name="connsiteY1" fmla="*/ 64877 h 66411"/>
              <a:gd name="connsiteX2" fmla="*/ 43468 w 53858"/>
              <a:gd name="connsiteY2" fmla="*/ 54616 h 66411"/>
              <a:gd name="connsiteX3" fmla="*/ 43219 w 53858"/>
              <a:gd name="connsiteY3" fmla="*/ 54616 h 66411"/>
              <a:gd name="connsiteX4" fmla="*/ 23193 w 53858"/>
              <a:gd name="connsiteY4" fmla="*/ 66391 h 66411"/>
              <a:gd name="connsiteX5" fmla="*/ 0 w 53858"/>
              <a:gd name="connsiteY5" fmla="*/ 38775 h 66411"/>
              <a:gd name="connsiteX6" fmla="*/ 0 w 53858"/>
              <a:gd name="connsiteY6" fmla="*/ 0 h 66411"/>
              <a:gd name="connsiteX7" fmla="*/ 10337 w 53858"/>
              <a:gd name="connsiteY7" fmla="*/ 0 h 66411"/>
              <a:gd name="connsiteX8" fmla="*/ 10337 w 53858"/>
              <a:gd name="connsiteY8" fmla="*/ 37121 h 66411"/>
              <a:gd name="connsiteX9" fmla="*/ 26048 w 53858"/>
              <a:gd name="connsiteY9" fmla="*/ 57665 h 66411"/>
              <a:gd name="connsiteX10" fmla="*/ 38558 w 53858"/>
              <a:gd name="connsiteY10" fmla="*/ 52053 h 66411"/>
              <a:gd name="connsiteX11" fmla="*/ 43468 w 53858"/>
              <a:gd name="connsiteY11" fmla="*/ 37391 h 66411"/>
              <a:gd name="connsiteX12" fmla="*/ 43468 w 53858"/>
              <a:gd name="connsiteY12" fmla="*/ 11 h 66411"/>
              <a:gd name="connsiteX13" fmla="*/ 53859 w 53858"/>
              <a:gd name="connsiteY13" fmla="*/ 11 h 6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858" h="66411">
                <a:moveTo>
                  <a:pt x="53859" y="64877"/>
                </a:moveTo>
                <a:lnTo>
                  <a:pt x="43468" y="64877"/>
                </a:lnTo>
                <a:lnTo>
                  <a:pt x="43468" y="54616"/>
                </a:lnTo>
                <a:lnTo>
                  <a:pt x="43219" y="54616"/>
                </a:lnTo>
                <a:cubicBezTo>
                  <a:pt x="39445" y="62142"/>
                  <a:pt x="31606" y="66759"/>
                  <a:pt x="23193" y="66391"/>
                </a:cubicBezTo>
                <a:cubicBezTo>
                  <a:pt x="7731" y="66391"/>
                  <a:pt x="0" y="57189"/>
                  <a:pt x="0" y="38775"/>
                </a:cubicBezTo>
                <a:lnTo>
                  <a:pt x="0" y="0"/>
                </a:lnTo>
                <a:lnTo>
                  <a:pt x="10337" y="0"/>
                </a:lnTo>
                <a:lnTo>
                  <a:pt x="10337" y="37121"/>
                </a:lnTo>
                <a:cubicBezTo>
                  <a:pt x="10337" y="50820"/>
                  <a:pt x="15571" y="57665"/>
                  <a:pt x="26048" y="57665"/>
                </a:cubicBezTo>
                <a:cubicBezTo>
                  <a:pt x="30849" y="57784"/>
                  <a:pt x="35455" y="55719"/>
                  <a:pt x="38558" y="52053"/>
                </a:cubicBezTo>
                <a:cubicBezTo>
                  <a:pt x="41964" y="47944"/>
                  <a:pt x="43716" y="42722"/>
                  <a:pt x="43468" y="37391"/>
                </a:cubicBezTo>
                <a:lnTo>
                  <a:pt x="43468" y="11"/>
                </a:lnTo>
                <a:lnTo>
                  <a:pt x="53859" y="11"/>
                </a:lnTo>
                <a:close/>
              </a:path>
            </a:pathLst>
          </a:custGeom>
          <a:solidFill>
            <a:srgbClr val="000000"/>
          </a:solidFill>
          <a:ln w="10798"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30B6C44-5000-4A55-8214-AA396338849E}"/>
              </a:ext>
            </a:extLst>
          </p:cNvPr>
          <p:cNvSpPr/>
          <p:nvPr/>
        </p:nvSpPr>
        <p:spPr>
          <a:xfrm>
            <a:off x="5927557" y="3601757"/>
            <a:ext cx="56714" cy="68000"/>
          </a:xfrm>
          <a:custGeom>
            <a:avLst/>
            <a:gdLst>
              <a:gd name="connsiteX0" fmla="*/ 56676 w 56714"/>
              <a:gd name="connsiteY0" fmla="*/ 36620 h 68000"/>
              <a:gd name="connsiteX1" fmla="*/ 10862 w 56714"/>
              <a:gd name="connsiteY1" fmla="*/ 36620 h 68000"/>
              <a:gd name="connsiteX2" fmla="*/ 16690 w 56714"/>
              <a:gd name="connsiteY2" fmla="*/ 53348 h 68000"/>
              <a:gd name="connsiteX3" fmla="*/ 32023 w 56714"/>
              <a:gd name="connsiteY3" fmla="*/ 59241 h 68000"/>
              <a:gd name="connsiteX4" fmla="*/ 52178 w 56714"/>
              <a:gd name="connsiteY4" fmla="*/ 52018 h 68000"/>
              <a:gd name="connsiteX5" fmla="*/ 52178 w 56714"/>
              <a:gd name="connsiteY5" fmla="*/ 61750 h 68000"/>
              <a:gd name="connsiteX6" fmla="*/ 29557 w 56714"/>
              <a:gd name="connsiteY6" fmla="*/ 67956 h 68000"/>
              <a:gd name="connsiteX7" fmla="*/ 7932 w 56714"/>
              <a:gd name="connsiteY7" fmla="*/ 59122 h 68000"/>
              <a:gd name="connsiteX8" fmla="*/ 71 w 56714"/>
              <a:gd name="connsiteY8" fmla="*/ 34253 h 68000"/>
              <a:gd name="connsiteX9" fmla="*/ 8656 w 56714"/>
              <a:gd name="connsiteY9" fmla="*/ 9577 h 68000"/>
              <a:gd name="connsiteX10" fmla="*/ 29979 w 56714"/>
              <a:gd name="connsiteY10" fmla="*/ 41 h 68000"/>
              <a:gd name="connsiteX11" fmla="*/ 49680 w 56714"/>
              <a:gd name="connsiteY11" fmla="*/ 8280 h 68000"/>
              <a:gd name="connsiteX12" fmla="*/ 56655 w 56714"/>
              <a:gd name="connsiteY12" fmla="*/ 31149 h 68000"/>
              <a:gd name="connsiteX13" fmla="*/ 46025 w 56714"/>
              <a:gd name="connsiteY13" fmla="*/ 27819 h 68000"/>
              <a:gd name="connsiteX14" fmla="*/ 41700 w 56714"/>
              <a:gd name="connsiteY14" fmla="*/ 13816 h 68000"/>
              <a:gd name="connsiteX15" fmla="*/ 29806 w 56714"/>
              <a:gd name="connsiteY15" fmla="*/ 8810 h 68000"/>
              <a:gd name="connsiteX16" fmla="*/ 17328 w 56714"/>
              <a:gd name="connsiteY16" fmla="*/ 14065 h 68000"/>
              <a:gd name="connsiteX17" fmla="*/ 10992 w 56714"/>
              <a:gd name="connsiteY17" fmla="*/ 27819 h 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714" h="68000">
                <a:moveTo>
                  <a:pt x="56676" y="36620"/>
                </a:moveTo>
                <a:lnTo>
                  <a:pt x="10862" y="36620"/>
                </a:lnTo>
                <a:cubicBezTo>
                  <a:pt x="10635" y="42730"/>
                  <a:pt x="12711" y="48698"/>
                  <a:pt x="16690" y="53348"/>
                </a:cubicBezTo>
                <a:cubicBezTo>
                  <a:pt x="20734" y="57403"/>
                  <a:pt x="26303" y="59544"/>
                  <a:pt x="32023" y="59241"/>
                </a:cubicBezTo>
                <a:cubicBezTo>
                  <a:pt x="39376" y="59219"/>
                  <a:pt x="46490" y="56678"/>
                  <a:pt x="52178" y="52018"/>
                </a:cubicBezTo>
                <a:lnTo>
                  <a:pt x="52178" y="61750"/>
                </a:lnTo>
                <a:cubicBezTo>
                  <a:pt x="45496" y="66172"/>
                  <a:pt x="37570" y="68345"/>
                  <a:pt x="29557" y="67956"/>
                </a:cubicBezTo>
                <a:cubicBezTo>
                  <a:pt x="21394" y="68389"/>
                  <a:pt x="13457" y="65145"/>
                  <a:pt x="7932" y="59122"/>
                </a:cubicBezTo>
                <a:cubicBezTo>
                  <a:pt x="2309" y="52104"/>
                  <a:pt x="-491" y="43227"/>
                  <a:pt x="71" y="34253"/>
                </a:cubicBezTo>
                <a:cubicBezTo>
                  <a:pt x="-308" y="25235"/>
                  <a:pt x="2763" y="16411"/>
                  <a:pt x="8656" y="9577"/>
                </a:cubicBezTo>
                <a:cubicBezTo>
                  <a:pt x="13998" y="3393"/>
                  <a:pt x="21805" y="-100"/>
                  <a:pt x="29979" y="41"/>
                </a:cubicBezTo>
                <a:cubicBezTo>
                  <a:pt x="37462" y="-392"/>
                  <a:pt x="44728" y="2647"/>
                  <a:pt x="49680" y="8280"/>
                </a:cubicBezTo>
                <a:cubicBezTo>
                  <a:pt x="54665" y="14822"/>
                  <a:pt x="57141" y="22931"/>
                  <a:pt x="56655" y="31149"/>
                </a:cubicBezTo>
                <a:close/>
                <a:moveTo>
                  <a:pt x="46025" y="27819"/>
                </a:moveTo>
                <a:cubicBezTo>
                  <a:pt x="46307" y="22780"/>
                  <a:pt x="44771" y="17817"/>
                  <a:pt x="41700" y="13816"/>
                </a:cubicBezTo>
                <a:cubicBezTo>
                  <a:pt x="38716" y="10410"/>
                  <a:pt x="34326" y="8572"/>
                  <a:pt x="29806" y="8810"/>
                </a:cubicBezTo>
                <a:cubicBezTo>
                  <a:pt x="25092" y="8734"/>
                  <a:pt x="20561" y="10637"/>
                  <a:pt x="17328" y="14065"/>
                </a:cubicBezTo>
                <a:cubicBezTo>
                  <a:pt x="13782" y="17839"/>
                  <a:pt x="11554" y="22672"/>
                  <a:pt x="10992" y="27819"/>
                </a:cubicBezTo>
                <a:close/>
              </a:path>
            </a:pathLst>
          </a:custGeom>
          <a:solidFill>
            <a:srgbClr val="000000"/>
          </a:solidFill>
          <a:ln w="10798"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E9D62B8-87A1-45BC-B1A3-81D467764741}"/>
              </a:ext>
            </a:extLst>
          </p:cNvPr>
          <p:cNvSpPr/>
          <p:nvPr/>
        </p:nvSpPr>
        <p:spPr>
          <a:xfrm>
            <a:off x="5996008" y="3601803"/>
            <a:ext cx="43179" cy="67883"/>
          </a:xfrm>
          <a:custGeom>
            <a:avLst/>
            <a:gdLst>
              <a:gd name="connsiteX0" fmla="*/ 0 w 43179"/>
              <a:gd name="connsiteY0" fmla="*/ 64071 h 67883"/>
              <a:gd name="connsiteX1" fmla="*/ 0 w 43179"/>
              <a:gd name="connsiteY1" fmla="*/ 52923 h 67883"/>
              <a:gd name="connsiteX2" fmla="*/ 18695 w 43179"/>
              <a:gd name="connsiteY2" fmla="*/ 59195 h 67883"/>
              <a:gd name="connsiteX3" fmla="*/ 32384 w 43179"/>
              <a:gd name="connsiteY3" fmla="*/ 50069 h 67883"/>
              <a:gd name="connsiteX4" fmla="*/ 31206 w 43179"/>
              <a:gd name="connsiteY4" fmla="*/ 45668 h 67883"/>
              <a:gd name="connsiteX5" fmla="*/ 28038 w 43179"/>
              <a:gd name="connsiteY5" fmla="*/ 42424 h 67883"/>
              <a:gd name="connsiteX6" fmla="*/ 23356 w 43179"/>
              <a:gd name="connsiteY6" fmla="*/ 39926 h 67883"/>
              <a:gd name="connsiteX7" fmla="*/ 17560 w 43179"/>
              <a:gd name="connsiteY7" fmla="*/ 37612 h 67883"/>
              <a:gd name="connsiteX8" fmla="*/ 9991 w 43179"/>
              <a:gd name="connsiteY8" fmla="*/ 34152 h 67883"/>
              <a:gd name="connsiteX9" fmla="*/ 4584 w 43179"/>
              <a:gd name="connsiteY9" fmla="*/ 30227 h 67883"/>
              <a:gd name="connsiteX10" fmla="*/ 1341 w 43179"/>
              <a:gd name="connsiteY10" fmla="*/ 25253 h 67883"/>
              <a:gd name="connsiteX11" fmla="*/ 259 w 43179"/>
              <a:gd name="connsiteY11" fmla="*/ 18765 h 67883"/>
              <a:gd name="connsiteX12" fmla="*/ 2357 w 43179"/>
              <a:gd name="connsiteY12" fmla="*/ 10677 h 67883"/>
              <a:gd name="connsiteX13" fmla="*/ 7926 w 43179"/>
              <a:gd name="connsiteY13" fmla="*/ 4795 h 67883"/>
              <a:gd name="connsiteX14" fmla="*/ 15884 w 43179"/>
              <a:gd name="connsiteY14" fmla="*/ 1216 h 67883"/>
              <a:gd name="connsiteX15" fmla="*/ 25096 w 43179"/>
              <a:gd name="connsiteY15" fmla="*/ 5 h 67883"/>
              <a:gd name="connsiteX16" fmla="*/ 40181 w 43179"/>
              <a:gd name="connsiteY16" fmla="*/ 2925 h 67883"/>
              <a:gd name="connsiteX17" fmla="*/ 40181 w 43179"/>
              <a:gd name="connsiteY17" fmla="*/ 13435 h 67883"/>
              <a:gd name="connsiteX18" fmla="*/ 23702 w 43179"/>
              <a:gd name="connsiteY18" fmla="*/ 8753 h 67883"/>
              <a:gd name="connsiteX19" fmla="*/ 18447 w 43179"/>
              <a:gd name="connsiteY19" fmla="*/ 9412 h 67883"/>
              <a:gd name="connsiteX20" fmla="*/ 14424 w 43179"/>
              <a:gd name="connsiteY20" fmla="*/ 11283 h 67883"/>
              <a:gd name="connsiteX21" fmla="*/ 11829 w 43179"/>
              <a:gd name="connsiteY21" fmla="*/ 14170 h 67883"/>
              <a:gd name="connsiteX22" fmla="*/ 10910 w 43179"/>
              <a:gd name="connsiteY22" fmla="*/ 17879 h 67883"/>
              <a:gd name="connsiteX23" fmla="*/ 11829 w 43179"/>
              <a:gd name="connsiteY23" fmla="*/ 22117 h 67883"/>
              <a:gd name="connsiteX24" fmla="*/ 14522 w 43179"/>
              <a:gd name="connsiteY24" fmla="*/ 25156 h 67883"/>
              <a:gd name="connsiteX25" fmla="*/ 18847 w 43179"/>
              <a:gd name="connsiteY25" fmla="*/ 27567 h 67883"/>
              <a:gd name="connsiteX26" fmla="*/ 24610 w 43179"/>
              <a:gd name="connsiteY26" fmla="*/ 29914 h 67883"/>
              <a:gd name="connsiteX27" fmla="*/ 32341 w 43179"/>
              <a:gd name="connsiteY27" fmla="*/ 33298 h 67883"/>
              <a:gd name="connsiteX28" fmla="*/ 38169 w 43179"/>
              <a:gd name="connsiteY28" fmla="*/ 37234 h 67883"/>
              <a:gd name="connsiteX29" fmla="*/ 41878 w 43179"/>
              <a:gd name="connsiteY29" fmla="*/ 42262 h 67883"/>
              <a:gd name="connsiteX30" fmla="*/ 43176 w 43179"/>
              <a:gd name="connsiteY30" fmla="*/ 49042 h 67883"/>
              <a:gd name="connsiteX31" fmla="*/ 41013 w 43179"/>
              <a:gd name="connsiteY31" fmla="*/ 57411 h 67883"/>
              <a:gd name="connsiteX32" fmla="*/ 35336 w 43179"/>
              <a:gd name="connsiteY32" fmla="*/ 63304 h 67883"/>
              <a:gd name="connsiteX33" fmla="*/ 27162 w 43179"/>
              <a:gd name="connsiteY33" fmla="*/ 66785 h 67883"/>
              <a:gd name="connsiteX34" fmla="*/ 17430 w 43179"/>
              <a:gd name="connsiteY34" fmla="*/ 67867 h 67883"/>
              <a:gd name="connsiteX35" fmla="*/ 0 w 43179"/>
              <a:gd name="connsiteY35" fmla="*/ 64071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3179" h="67883">
                <a:moveTo>
                  <a:pt x="0" y="64071"/>
                </a:moveTo>
                <a:lnTo>
                  <a:pt x="0" y="52923"/>
                </a:lnTo>
                <a:cubicBezTo>
                  <a:pt x="5374" y="57000"/>
                  <a:pt x="11948" y="59206"/>
                  <a:pt x="18695" y="59195"/>
                </a:cubicBezTo>
                <a:cubicBezTo>
                  <a:pt x="27821" y="59195"/>
                  <a:pt x="32384" y="56156"/>
                  <a:pt x="32384" y="50069"/>
                </a:cubicBezTo>
                <a:cubicBezTo>
                  <a:pt x="32439" y="48522"/>
                  <a:pt x="32028" y="46987"/>
                  <a:pt x="31206" y="45668"/>
                </a:cubicBezTo>
                <a:cubicBezTo>
                  <a:pt x="30373" y="44392"/>
                  <a:pt x="29292" y="43289"/>
                  <a:pt x="28038" y="42424"/>
                </a:cubicBezTo>
                <a:cubicBezTo>
                  <a:pt x="26578" y="41418"/>
                  <a:pt x="24999" y="40586"/>
                  <a:pt x="23356" y="39926"/>
                </a:cubicBezTo>
                <a:cubicBezTo>
                  <a:pt x="21561" y="39202"/>
                  <a:pt x="19625" y="38434"/>
                  <a:pt x="17560" y="37612"/>
                </a:cubicBezTo>
                <a:cubicBezTo>
                  <a:pt x="14976" y="36596"/>
                  <a:pt x="12446" y="35450"/>
                  <a:pt x="9991" y="34152"/>
                </a:cubicBezTo>
                <a:cubicBezTo>
                  <a:pt x="8001" y="33114"/>
                  <a:pt x="6185" y="31795"/>
                  <a:pt x="4584" y="30227"/>
                </a:cubicBezTo>
                <a:cubicBezTo>
                  <a:pt x="3179" y="28811"/>
                  <a:pt x="2076" y="27113"/>
                  <a:pt x="1341" y="25253"/>
                </a:cubicBezTo>
                <a:cubicBezTo>
                  <a:pt x="573" y="23177"/>
                  <a:pt x="205" y="20982"/>
                  <a:pt x="259" y="18765"/>
                </a:cubicBezTo>
                <a:cubicBezTo>
                  <a:pt x="205" y="15933"/>
                  <a:pt x="930" y="13132"/>
                  <a:pt x="2357" y="10677"/>
                </a:cubicBezTo>
                <a:cubicBezTo>
                  <a:pt x="3752" y="8331"/>
                  <a:pt x="5655" y="6320"/>
                  <a:pt x="7926" y="4795"/>
                </a:cubicBezTo>
                <a:cubicBezTo>
                  <a:pt x="10358" y="3163"/>
                  <a:pt x="13051" y="1952"/>
                  <a:pt x="15884" y="1216"/>
                </a:cubicBezTo>
                <a:cubicBezTo>
                  <a:pt x="18890" y="405"/>
                  <a:pt x="21982" y="-6"/>
                  <a:pt x="25096" y="5"/>
                </a:cubicBezTo>
                <a:cubicBezTo>
                  <a:pt x="30276" y="-81"/>
                  <a:pt x="35412" y="913"/>
                  <a:pt x="40181" y="2925"/>
                </a:cubicBezTo>
                <a:lnTo>
                  <a:pt x="40181" y="13435"/>
                </a:lnTo>
                <a:cubicBezTo>
                  <a:pt x="35271" y="10277"/>
                  <a:pt x="29541" y="8645"/>
                  <a:pt x="23702" y="8753"/>
                </a:cubicBezTo>
                <a:cubicBezTo>
                  <a:pt x="21928" y="8731"/>
                  <a:pt x="20155" y="8947"/>
                  <a:pt x="18447" y="9412"/>
                </a:cubicBezTo>
                <a:cubicBezTo>
                  <a:pt x="17009" y="9802"/>
                  <a:pt x="15646" y="10429"/>
                  <a:pt x="14424" y="11283"/>
                </a:cubicBezTo>
                <a:cubicBezTo>
                  <a:pt x="13343" y="12029"/>
                  <a:pt x="12456" y="13024"/>
                  <a:pt x="11829" y="14170"/>
                </a:cubicBezTo>
                <a:cubicBezTo>
                  <a:pt x="11213" y="15305"/>
                  <a:pt x="10899" y="16581"/>
                  <a:pt x="10910" y="17879"/>
                </a:cubicBezTo>
                <a:cubicBezTo>
                  <a:pt x="10856" y="19349"/>
                  <a:pt x="11170" y="20798"/>
                  <a:pt x="11829" y="22117"/>
                </a:cubicBezTo>
                <a:cubicBezTo>
                  <a:pt x="12489" y="23318"/>
                  <a:pt x="13408" y="24356"/>
                  <a:pt x="14522" y="25156"/>
                </a:cubicBezTo>
                <a:cubicBezTo>
                  <a:pt x="15862" y="26129"/>
                  <a:pt x="17311" y="26940"/>
                  <a:pt x="18847" y="27567"/>
                </a:cubicBezTo>
                <a:cubicBezTo>
                  <a:pt x="20533" y="28281"/>
                  <a:pt x="22458" y="29070"/>
                  <a:pt x="24610" y="29914"/>
                </a:cubicBezTo>
                <a:cubicBezTo>
                  <a:pt x="27248" y="30908"/>
                  <a:pt x="29822" y="32033"/>
                  <a:pt x="32341" y="33298"/>
                </a:cubicBezTo>
                <a:cubicBezTo>
                  <a:pt x="34450" y="34347"/>
                  <a:pt x="36407" y="35666"/>
                  <a:pt x="38169" y="37234"/>
                </a:cubicBezTo>
                <a:cubicBezTo>
                  <a:pt x="39737" y="38639"/>
                  <a:pt x="41002" y="40348"/>
                  <a:pt x="41878" y="42262"/>
                </a:cubicBezTo>
                <a:cubicBezTo>
                  <a:pt x="42786" y="44403"/>
                  <a:pt x="43230" y="46717"/>
                  <a:pt x="43176" y="49042"/>
                </a:cubicBezTo>
                <a:cubicBezTo>
                  <a:pt x="43241" y="51972"/>
                  <a:pt x="42484" y="54870"/>
                  <a:pt x="41013" y="57411"/>
                </a:cubicBezTo>
                <a:cubicBezTo>
                  <a:pt x="39597" y="59779"/>
                  <a:pt x="37650" y="61790"/>
                  <a:pt x="35336" y="63304"/>
                </a:cubicBezTo>
                <a:cubicBezTo>
                  <a:pt x="32828" y="64926"/>
                  <a:pt x="30071" y="66104"/>
                  <a:pt x="27162" y="66785"/>
                </a:cubicBezTo>
                <a:cubicBezTo>
                  <a:pt x="23972" y="67542"/>
                  <a:pt x="20706" y="67899"/>
                  <a:pt x="17430" y="67867"/>
                </a:cubicBezTo>
                <a:cubicBezTo>
                  <a:pt x="11397" y="68050"/>
                  <a:pt x="5417" y="66742"/>
                  <a:pt x="0" y="64071"/>
                </a:cubicBezTo>
                <a:close/>
              </a:path>
            </a:pathLst>
          </a:custGeom>
          <a:solidFill>
            <a:srgbClr val="000000"/>
          </a:solidFill>
          <a:ln w="10798"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859813F3-28EF-4374-A97C-B26FE62EBC3F}"/>
              </a:ext>
            </a:extLst>
          </p:cNvPr>
          <p:cNvSpPr/>
          <p:nvPr/>
        </p:nvSpPr>
        <p:spPr>
          <a:xfrm>
            <a:off x="6047174" y="3584107"/>
            <a:ext cx="37920" cy="85528"/>
          </a:xfrm>
          <a:custGeom>
            <a:avLst/>
            <a:gdLst>
              <a:gd name="connsiteX0" fmla="*/ 37921 w 37920"/>
              <a:gd name="connsiteY0" fmla="*/ 83475 h 85528"/>
              <a:gd name="connsiteX1" fmla="*/ 28189 w 37920"/>
              <a:gd name="connsiteY1" fmla="*/ 85508 h 85528"/>
              <a:gd name="connsiteX2" fmla="*/ 11148 w 37920"/>
              <a:gd name="connsiteY2" fmla="*/ 66499 h 85528"/>
              <a:gd name="connsiteX3" fmla="*/ 11148 w 37920"/>
              <a:gd name="connsiteY3" fmla="*/ 28070 h 85528"/>
              <a:gd name="connsiteX4" fmla="*/ 0 w 37920"/>
              <a:gd name="connsiteY4" fmla="*/ 28070 h 85528"/>
              <a:gd name="connsiteX5" fmla="*/ 0 w 37920"/>
              <a:gd name="connsiteY5" fmla="*/ 19204 h 85528"/>
              <a:gd name="connsiteX6" fmla="*/ 11148 w 37920"/>
              <a:gd name="connsiteY6" fmla="*/ 19204 h 85528"/>
              <a:gd name="connsiteX7" fmla="*/ 11148 w 37920"/>
              <a:gd name="connsiteY7" fmla="*/ 3363 h 85528"/>
              <a:gd name="connsiteX8" fmla="*/ 21539 w 37920"/>
              <a:gd name="connsiteY8" fmla="*/ 0 h 85528"/>
              <a:gd name="connsiteX9" fmla="*/ 21539 w 37920"/>
              <a:gd name="connsiteY9" fmla="*/ 19204 h 85528"/>
              <a:gd name="connsiteX10" fmla="*/ 37888 w 37920"/>
              <a:gd name="connsiteY10" fmla="*/ 19204 h 85528"/>
              <a:gd name="connsiteX11" fmla="*/ 37888 w 37920"/>
              <a:gd name="connsiteY11" fmla="*/ 28070 h 85528"/>
              <a:gd name="connsiteX12" fmla="*/ 21572 w 37920"/>
              <a:gd name="connsiteY12" fmla="*/ 28070 h 85528"/>
              <a:gd name="connsiteX13" fmla="*/ 21572 w 37920"/>
              <a:gd name="connsiteY13" fmla="*/ 64628 h 85528"/>
              <a:gd name="connsiteX14" fmla="*/ 23734 w 37920"/>
              <a:gd name="connsiteY14" fmla="*/ 73938 h 85528"/>
              <a:gd name="connsiteX15" fmla="*/ 31087 w 37920"/>
              <a:gd name="connsiteY15" fmla="*/ 76728 h 85528"/>
              <a:gd name="connsiteX16" fmla="*/ 37866 w 37920"/>
              <a:gd name="connsiteY16" fmla="*/ 74565 h 8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920" h="85528">
                <a:moveTo>
                  <a:pt x="37921" y="83475"/>
                </a:moveTo>
                <a:cubicBezTo>
                  <a:pt x="34904" y="84957"/>
                  <a:pt x="31552" y="85659"/>
                  <a:pt x="28189" y="85508"/>
                </a:cubicBezTo>
                <a:cubicBezTo>
                  <a:pt x="16836" y="85508"/>
                  <a:pt x="11159" y="79172"/>
                  <a:pt x="11148" y="66499"/>
                </a:cubicBezTo>
                <a:lnTo>
                  <a:pt x="11148" y="28070"/>
                </a:lnTo>
                <a:lnTo>
                  <a:pt x="0" y="28070"/>
                </a:lnTo>
                <a:lnTo>
                  <a:pt x="0" y="19204"/>
                </a:lnTo>
                <a:lnTo>
                  <a:pt x="11148" y="19204"/>
                </a:lnTo>
                <a:lnTo>
                  <a:pt x="11148" y="3363"/>
                </a:lnTo>
                <a:lnTo>
                  <a:pt x="21539" y="0"/>
                </a:lnTo>
                <a:lnTo>
                  <a:pt x="21539" y="19204"/>
                </a:lnTo>
                <a:lnTo>
                  <a:pt x="37888" y="19204"/>
                </a:lnTo>
                <a:lnTo>
                  <a:pt x="37888" y="28070"/>
                </a:lnTo>
                <a:lnTo>
                  <a:pt x="21572" y="28070"/>
                </a:lnTo>
                <a:lnTo>
                  <a:pt x="21572" y="64628"/>
                </a:lnTo>
                <a:cubicBezTo>
                  <a:pt x="21269" y="67883"/>
                  <a:pt x="22026" y="71149"/>
                  <a:pt x="23734" y="73938"/>
                </a:cubicBezTo>
                <a:cubicBezTo>
                  <a:pt x="25616" y="75971"/>
                  <a:pt x="28330" y="76998"/>
                  <a:pt x="31087" y="76728"/>
                </a:cubicBezTo>
                <a:cubicBezTo>
                  <a:pt x="33520" y="76782"/>
                  <a:pt x="35909" y="76025"/>
                  <a:pt x="37866" y="74565"/>
                </a:cubicBezTo>
                <a:close/>
              </a:path>
            </a:pathLst>
          </a:custGeom>
          <a:solidFill>
            <a:srgbClr val="000000"/>
          </a:solidFill>
          <a:ln w="10798"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4C25BB4-7CAC-474B-A83F-967F82D4E6A8}"/>
              </a:ext>
            </a:extLst>
          </p:cNvPr>
          <p:cNvSpPr/>
          <p:nvPr/>
        </p:nvSpPr>
        <p:spPr>
          <a:xfrm>
            <a:off x="6095043" y="3601803"/>
            <a:ext cx="43115" cy="67881"/>
          </a:xfrm>
          <a:custGeom>
            <a:avLst/>
            <a:gdLst>
              <a:gd name="connsiteX0" fmla="*/ 0 w 43115"/>
              <a:gd name="connsiteY0" fmla="*/ 64071 h 67881"/>
              <a:gd name="connsiteX1" fmla="*/ 0 w 43115"/>
              <a:gd name="connsiteY1" fmla="*/ 52923 h 67881"/>
              <a:gd name="connsiteX2" fmla="*/ 18685 w 43115"/>
              <a:gd name="connsiteY2" fmla="*/ 59195 h 67881"/>
              <a:gd name="connsiteX3" fmla="*/ 32374 w 43115"/>
              <a:gd name="connsiteY3" fmla="*/ 50069 h 67881"/>
              <a:gd name="connsiteX4" fmla="*/ 31195 w 43115"/>
              <a:gd name="connsiteY4" fmla="*/ 45668 h 67881"/>
              <a:gd name="connsiteX5" fmla="*/ 28027 w 43115"/>
              <a:gd name="connsiteY5" fmla="*/ 42424 h 67881"/>
              <a:gd name="connsiteX6" fmla="*/ 23345 w 43115"/>
              <a:gd name="connsiteY6" fmla="*/ 39926 h 67881"/>
              <a:gd name="connsiteX7" fmla="*/ 17549 w 43115"/>
              <a:gd name="connsiteY7" fmla="*/ 37612 h 67881"/>
              <a:gd name="connsiteX8" fmla="*/ 9980 w 43115"/>
              <a:gd name="connsiteY8" fmla="*/ 34152 h 67881"/>
              <a:gd name="connsiteX9" fmla="*/ 4574 w 43115"/>
              <a:gd name="connsiteY9" fmla="*/ 30227 h 67881"/>
              <a:gd name="connsiteX10" fmla="*/ 1276 w 43115"/>
              <a:gd name="connsiteY10" fmla="*/ 25253 h 67881"/>
              <a:gd name="connsiteX11" fmla="*/ 195 w 43115"/>
              <a:gd name="connsiteY11" fmla="*/ 18765 h 67881"/>
              <a:gd name="connsiteX12" fmla="*/ 2292 w 43115"/>
              <a:gd name="connsiteY12" fmla="*/ 10677 h 67881"/>
              <a:gd name="connsiteX13" fmla="*/ 7861 w 43115"/>
              <a:gd name="connsiteY13" fmla="*/ 4795 h 67881"/>
              <a:gd name="connsiteX14" fmla="*/ 15819 w 43115"/>
              <a:gd name="connsiteY14" fmla="*/ 1216 h 67881"/>
              <a:gd name="connsiteX15" fmla="*/ 25032 w 43115"/>
              <a:gd name="connsiteY15" fmla="*/ 5 h 67881"/>
              <a:gd name="connsiteX16" fmla="*/ 40116 w 43115"/>
              <a:gd name="connsiteY16" fmla="*/ 2925 h 67881"/>
              <a:gd name="connsiteX17" fmla="*/ 40116 w 43115"/>
              <a:gd name="connsiteY17" fmla="*/ 13435 h 67881"/>
              <a:gd name="connsiteX18" fmla="*/ 23637 w 43115"/>
              <a:gd name="connsiteY18" fmla="*/ 8753 h 67881"/>
              <a:gd name="connsiteX19" fmla="*/ 18382 w 43115"/>
              <a:gd name="connsiteY19" fmla="*/ 9412 h 67881"/>
              <a:gd name="connsiteX20" fmla="*/ 14360 w 43115"/>
              <a:gd name="connsiteY20" fmla="*/ 11283 h 67881"/>
              <a:gd name="connsiteX21" fmla="*/ 11764 w 43115"/>
              <a:gd name="connsiteY21" fmla="*/ 14170 h 67881"/>
              <a:gd name="connsiteX22" fmla="*/ 10845 w 43115"/>
              <a:gd name="connsiteY22" fmla="*/ 17879 h 67881"/>
              <a:gd name="connsiteX23" fmla="*/ 11764 w 43115"/>
              <a:gd name="connsiteY23" fmla="*/ 22117 h 67881"/>
              <a:gd name="connsiteX24" fmla="*/ 14457 w 43115"/>
              <a:gd name="connsiteY24" fmla="*/ 25156 h 67881"/>
              <a:gd name="connsiteX25" fmla="*/ 18782 w 43115"/>
              <a:gd name="connsiteY25" fmla="*/ 27567 h 67881"/>
              <a:gd name="connsiteX26" fmla="*/ 24545 w 43115"/>
              <a:gd name="connsiteY26" fmla="*/ 29914 h 67881"/>
              <a:gd name="connsiteX27" fmla="*/ 32276 w 43115"/>
              <a:gd name="connsiteY27" fmla="*/ 33298 h 67881"/>
              <a:gd name="connsiteX28" fmla="*/ 38104 w 43115"/>
              <a:gd name="connsiteY28" fmla="*/ 37234 h 67881"/>
              <a:gd name="connsiteX29" fmla="*/ 41813 w 43115"/>
              <a:gd name="connsiteY29" fmla="*/ 42262 h 67881"/>
              <a:gd name="connsiteX30" fmla="*/ 43111 w 43115"/>
              <a:gd name="connsiteY30" fmla="*/ 49042 h 67881"/>
              <a:gd name="connsiteX31" fmla="*/ 40948 w 43115"/>
              <a:gd name="connsiteY31" fmla="*/ 57411 h 67881"/>
              <a:gd name="connsiteX32" fmla="*/ 35282 w 43115"/>
              <a:gd name="connsiteY32" fmla="*/ 63304 h 67881"/>
              <a:gd name="connsiteX33" fmla="*/ 27108 w 43115"/>
              <a:gd name="connsiteY33" fmla="*/ 66785 h 67881"/>
              <a:gd name="connsiteX34" fmla="*/ 17376 w 43115"/>
              <a:gd name="connsiteY34" fmla="*/ 67867 h 67881"/>
              <a:gd name="connsiteX35" fmla="*/ 0 w 43115"/>
              <a:gd name="connsiteY35" fmla="*/ 64071 h 6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3115" h="67881">
                <a:moveTo>
                  <a:pt x="0" y="64071"/>
                </a:moveTo>
                <a:lnTo>
                  <a:pt x="0" y="52923"/>
                </a:lnTo>
                <a:cubicBezTo>
                  <a:pt x="5374" y="57011"/>
                  <a:pt x="11937" y="59206"/>
                  <a:pt x="18685" y="59195"/>
                </a:cubicBezTo>
                <a:cubicBezTo>
                  <a:pt x="27811" y="59195"/>
                  <a:pt x="32374" y="56156"/>
                  <a:pt x="32374" y="50069"/>
                </a:cubicBezTo>
                <a:cubicBezTo>
                  <a:pt x="32428" y="48522"/>
                  <a:pt x="32017" y="46987"/>
                  <a:pt x="31195" y="45668"/>
                </a:cubicBezTo>
                <a:cubicBezTo>
                  <a:pt x="30362" y="44392"/>
                  <a:pt x="29292" y="43289"/>
                  <a:pt x="28027" y="42424"/>
                </a:cubicBezTo>
                <a:cubicBezTo>
                  <a:pt x="26567" y="41418"/>
                  <a:pt x="24989" y="40586"/>
                  <a:pt x="23345" y="39926"/>
                </a:cubicBezTo>
                <a:cubicBezTo>
                  <a:pt x="21550" y="39202"/>
                  <a:pt x="19614" y="38434"/>
                  <a:pt x="17549" y="37612"/>
                </a:cubicBezTo>
                <a:cubicBezTo>
                  <a:pt x="14965" y="36607"/>
                  <a:pt x="12435" y="35450"/>
                  <a:pt x="9980" y="34152"/>
                </a:cubicBezTo>
                <a:cubicBezTo>
                  <a:pt x="7991" y="33125"/>
                  <a:pt x="6174" y="31795"/>
                  <a:pt x="4574" y="30227"/>
                </a:cubicBezTo>
                <a:cubicBezTo>
                  <a:pt x="3146" y="28811"/>
                  <a:pt x="2022" y="27124"/>
                  <a:pt x="1276" y="25253"/>
                </a:cubicBezTo>
                <a:cubicBezTo>
                  <a:pt x="508" y="23177"/>
                  <a:pt x="141" y="20971"/>
                  <a:pt x="195" y="18765"/>
                </a:cubicBezTo>
                <a:cubicBezTo>
                  <a:pt x="141" y="15933"/>
                  <a:pt x="865" y="13132"/>
                  <a:pt x="2292" y="10677"/>
                </a:cubicBezTo>
                <a:cubicBezTo>
                  <a:pt x="3698" y="8331"/>
                  <a:pt x="5590" y="6320"/>
                  <a:pt x="7861" y="4795"/>
                </a:cubicBezTo>
                <a:cubicBezTo>
                  <a:pt x="10294" y="3163"/>
                  <a:pt x="12986" y="1952"/>
                  <a:pt x="15819" y="1216"/>
                </a:cubicBezTo>
                <a:cubicBezTo>
                  <a:pt x="18825" y="405"/>
                  <a:pt x="21918" y="-6"/>
                  <a:pt x="25032" y="5"/>
                </a:cubicBezTo>
                <a:cubicBezTo>
                  <a:pt x="30211" y="-81"/>
                  <a:pt x="35347" y="913"/>
                  <a:pt x="40116" y="2925"/>
                </a:cubicBezTo>
                <a:lnTo>
                  <a:pt x="40116" y="13435"/>
                </a:lnTo>
                <a:cubicBezTo>
                  <a:pt x="35206" y="10277"/>
                  <a:pt x="29476" y="8645"/>
                  <a:pt x="23637" y="8753"/>
                </a:cubicBezTo>
                <a:cubicBezTo>
                  <a:pt x="21864" y="8731"/>
                  <a:pt x="20090" y="8947"/>
                  <a:pt x="18382" y="9412"/>
                </a:cubicBezTo>
                <a:cubicBezTo>
                  <a:pt x="16944" y="9802"/>
                  <a:pt x="15581" y="10440"/>
                  <a:pt x="14360" y="11283"/>
                </a:cubicBezTo>
                <a:cubicBezTo>
                  <a:pt x="13278" y="12029"/>
                  <a:pt x="12391" y="13024"/>
                  <a:pt x="11764" y="14170"/>
                </a:cubicBezTo>
                <a:cubicBezTo>
                  <a:pt x="11148" y="15305"/>
                  <a:pt x="10834" y="16581"/>
                  <a:pt x="10845" y="17879"/>
                </a:cubicBezTo>
                <a:cubicBezTo>
                  <a:pt x="10791" y="19349"/>
                  <a:pt x="11105" y="20798"/>
                  <a:pt x="11764" y="22117"/>
                </a:cubicBezTo>
                <a:cubicBezTo>
                  <a:pt x="12424" y="23318"/>
                  <a:pt x="13343" y="24356"/>
                  <a:pt x="14457" y="25156"/>
                </a:cubicBezTo>
                <a:cubicBezTo>
                  <a:pt x="15798" y="26129"/>
                  <a:pt x="17247" y="26940"/>
                  <a:pt x="18782" y="27567"/>
                </a:cubicBezTo>
                <a:cubicBezTo>
                  <a:pt x="20469" y="28281"/>
                  <a:pt x="22393" y="29070"/>
                  <a:pt x="24545" y="29914"/>
                </a:cubicBezTo>
                <a:cubicBezTo>
                  <a:pt x="27184" y="30908"/>
                  <a:pt x="29757" y="32033"/>
                  <a:pt x="32276" y="33298"/>
                </a:cubicBezTo>
                <a:cubicBezTo>
                  <a:pt x="34385" y="34347"/>
                  <a:pt x="36342" y="35666"/>
                  <a:pt x="38104" y="37234"/>
                </a:cubicBezTo>
                <a:cubicBezTo>
                  <a:pt x="39672" y="38639"/>
                  <a:pt x="40938" y="40348"/>
                  <a:pt x="41813" y="42262"/>
                </a:cubicBezTo>
                <a:cubicBezTo>
                  <a:pt x="42721" y="44403"/>
                  <a:pt x="43165" y="46717"/>
                  <a:pt x="43111" y="49042"/>
                </a:cubicBezTo>
                <a:cubicBezTo>
                  <a:pt x="43176" y="51972"/>
                  <a:pt x="42419" y="54870"/>
                  <a:pt x="40948" y="57411"/>
                </a:cubicBezTo>
                <a:cubicBezTo>
                  <a:pt x="39532" y="59779"/>
                  <a:pt x="37585" y="61790"/>
                  <a:pt x="35282" y="63304"/>
                </a:cubicBezTo>
                <a:cubicBezTo>
                  <a:pt x="32774" y="64926"/>
                  <a:pt x="30016" y="66104"/>
                  <a:pt x="27108" y="66785"/>
                </a:cubicBezTo>
                <a:cubicBezTo>
                  <a:pt x="23918" y="67542"/>
                  <a:pt x="20653" y="67899"/>
                  <a:pt x="17376" y="67867"/>
                </a:cubicBezTo>
                <a:cubicBezTo>
                  <a:pt x="11364" y="68040"/>
                  <a:pt x="5396" y="66742"/>
                  <a:pt x="0" y="64071"/>
                </a:cubicBezTo>
                <a:close/>
              </a:path>
            </a:pathLst>
          </a:custGeom>
          <a:solidFill>
            <a:srgbClr val="000000"/>
          </a:solidFill>
          <a:ln w="10798"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95CEBD6-831B-4A06-B816-8EC93277D246}"/>
              </a:ext>
            </a:extLst>
          </p:cNvPr>
          <p:cNvSpPr/>
          <p:nvPr/>
        </p:nvSpPr>
        <p:spPr>
          <a:xfrm>
            <a:off x="6177242" y="3577360"/>
            <a:ext cx="53318" cy="105965"/>
          </a:xfrm>
          <a:custGeom>
            <a:avLst/>
            <a:gdLst>
              <a:gd name="connsiteX0" fmla="*/ 53318 w 53318"/>
              <a:gd name="connsiteY0" fmla="*/ 0 h 105965"/>
              <a:gd name="connsiteX1" fmla="*/ 9732 w 53318"/>
              <a:gd name="connsiteY1" fmla="*/ 105966 h 105965"/>
              <a:gd name="connsiteX2" fmla="*/ 0 w 53318"/>
              <a:gd name="connsiteY2" fmla="*/ 105966 h 105965"/>
              <a:gd name="connsiteX3" fmla="*/ 43468 w 53318"/>
              <a:gd name="connsiteY3" fmla="*/ 0 h 105965"/>
            </a:gdLst>
            <a:ahLst/>
            <a:cxnLst>
              <a:cxn ang="0">
                <a:pos x="connsiteX0" y="connsiteY0"/>
              </a:cxn>
              <a:cxn ang="0">
                <a:pos x="connsiteX1" y="connsiteY1"/>
              </a:cxn>
              <a:cxn ang="0">
                <a:pos x="connsiteX2" y="connsiteY2"/>
              </a:cxn>
              <a:cxn ang="0">
                <a:pos x="connsiteX3" y="connsiteY3"/>
              </a:cxn>
            </a:cxnLst>
            <a:rect l="l" t="t" r="r" b="b"/>
            <a:pathLst>
              <a:path w="53318" h="105965">
                <a:moveTo>
                  <a:pt x="53318" y="0"/>
                </a:moveTo>
                <a:lnTo>
                  <a:pt x="9732" y="105966"/>
                </a:lnTo>
                <a:lnTo>
                  <a:pt x="0" y="105966"/>
                </a:lnTo>
                <a:lnTo>
                  <a:pt x="43468" y="0"/>
                </a:lnTo>
                <a:close/>
              </a:path>
            </a:pathLst>
          </a:custGeom>
          <a:solidFill>
            <a:srgbClr val="000000"/>
          </a:solidFill>
          <a:ln w="10798"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A41AD62-C7A6-4AB8-BF6E-5E68F82493A8}"/>
              </a:ext>
            </a:extLst>
          </p:cNvPr>
          <p:cNvSpPr/>
          <p:nvPr/>
        </p:nvSpPr>
        <p:spPr>
          <a:xfrm>
            <a:off x="6271736" y="3601803"/>
            <a:ext cx="43179" cy="67883"/>
          </a:xfrm>
          <a:custGeom>
            <a:avLst/>
            <a:gdLst>
              <a:gd name="connsiteX0" fmla="*/ 0 w 43179"/>
              <a:gd name="connsiteY0" fmla="*/ 64071 h 67883"/>
              <a:gd name="connsiteX1" fmla="*/ 0 w 43179"/>
              <a:gd name="connsiteY1" fmla="*/ 52923 h 67883"/>
              <a:gd name="connsiteX2" fmla="*/ 18695 w 43179"/>
              <a:gd name="connsiteY2" fmla="*/ 59195 h 67883"/>
              <a:gd name="connsiteX3" fmla="*/ 32384 w 43179"/>
              <a:gd name="connsiteY3" fmla="*/ 50069 h 67883"/>
              <a:gd name="connsiteX4" fmla="*/ 31206 w 43179"/>
              <a:gd name="connsiteY4" fmla="*/ 45668 h 67883"/>
              <a:gd name="connsiteX5" fmla="*/ 28038 w 43179"/>
              <a:gd name="connsiteY5" fmla="*/ 42424 h 67883"/>
              <a:gd name="connsiteX6" fmla="*/ 23356 w 43179"/>
              <a:gd name="connsiteY6" fmla="*/ 39926 h 67883"/>
              <a:gd name="connsiteX7" fmla="*/ 17560 w 43179"/>
              <a:gd name="connsiteY7" fmla="*/ 37612 h 67883"/>
              <a:gd name="connsiteX8" fmla="*/ 9991 w 43179"/>
              <a:gd name="connsiteY8" fmla="*/ 34152 h 67883"/>
              <a:gd name="connsiteX9" fmla="*/ 4584 w 43179"/>
              <a:gd name="connsiteY9" fmla="*/ 30227 h 67883"/>
              <a:gd name="connsiteX10" fmla="*/ 1341 w 43179"/>
              <a:gd name="connsiteY10" fmla="*/ 25253 h 67883"/>
              <a:gd name="connsiteX11" fmla="*/ 259 w 43179"/>
              <a:gd name="connsiteY11" fmla="*/ 18765 h 67883"/>
              <a:gd name="connsiteX12" fmla="*/ 2357 w 43179"/>
              <a:gd name="connsiteY12" fmla="*/ 10677 h 67883"/>
              <a:gd name="connsiteX13" fmla="*/ 7926 w 43179"/>
              <a:gd name="connsiteY13" fmla="*/ 4795 h 67883"/>
              <a:gd name="connsiteX14" fmla="*/ 15884 w 43179"/>
              <a:gd name="connsiteY14" fmla="*/ 1216 h 67883"/>
              <a:gd name="connsiteX15" fmla="*/ 25096 w 43179"/>
              <a:gd name="connsiteY15" fmla="*/ 5 h 67883"/>
              <a:gd name="connsiteX16" fmla="*/ 40181 w 43179"/>
              <a:gd name="connsiteY16" fmla="*/ 2925 h 67883"/>
              <a:gd name="connsiteX17" fmla="*/ 40181 w 43179"/>
              <a:gd name="connsiteY17" fmla="*/ 13435 h 67883"/>
              <a:gd name="connsiteX18" fmla="*/ 23702 w 43179"/>
              <a:gd name="connsiteY18" fmla="*/ 8753 h 67883"/>
              <a:gd name="connsiteX19" fmla="*/ 18447 w 43179"/>
              <a:gd name="connsiteY19" fmla="*/ 9412 h 67883"/>
              <a:gd name="connsiteX20" fmla="*/ 14424 w 43179"/>
              <a:gd name="connsiteY20" fmla="*/ 11283 h 67883"/>
              <a:gd name="connsiteX21" fmla="*/ 11829 w 43179"/>
              <a:gd name="connsiteY21" fmla="*/ 14170 h 67883"/>
              <a:gd name="connsiteX22" fmla="*/ 10910 w 43179"/>
              <a:gd name="connsiteY22" fmla="*/ 17879 h 67883"/>
              <a:gd name="connsiteX23" fmla="*/ 11829 w 43179"/>
              <a:gd name="connsiteY23" fmla="*/ 22117 h 67883"/>
              <a:gd name="connsiteX24" fmla="*/ 14522 w 43179"/>
              <a:gd name="connsiteY24" fmla="*/ 25156 h 67883"/>
              <a:gd name="connsiteX25" fmla="*/ 18847 w 43179"/>
              <a:gd name="connsiteY25" fmla="*/ 27567 h 67883"/>
              <a:gd name="connsiteX26" fmla="*/ 24610 w 43179"/>
              <a:gd name="connsiteY26" fmla="*/ 29914 h 67883"/>
              <a:gd name="connsiteX27" fmla="*/ 32341 w 43179"/>
              <a:gd name="connsiteY27" fmla="*/ 33298 h 67883"/>
              <a:gd name="connsiteX28" fmla="*/ 38169 w 43179"/>
              <a:gd name="connsiteY28" fmla="*/ 37234 h 67883"/>
              <a:gd name="connsiteX29" fmla="*/ 41878 w 43179"/>
              <a:gd name="connsiteY29" fmla="*/ 42262 h 67883"/>
              <a:gd name="connsiteX30" fmla="*/ 43176 w 43179"/>
              <a:gd name="connsiteY30" fmla="*/ 49042 h 67883"/>
              <a:gd name="connsiteX31" fmla="*/ 41013 w 43179"/>
              <a:gd name="connsiteY31" fmla="*/ 57411 h 67883"/>
              <a:gd name="connsiteX32" fmla="*/ 35336 w 43179"/>
              <a:gd name="connsiteY32" fmla="*/ 63304 h 67883"/>
              <a:gd name="connsiteX33" fmla="*/ 27162 w 43179"/>
              <a:gd name="connsiteY33" fmla="*/ 66785 h 67883"/>
              <a:gd name="connsiteX34" fmla="*/ 17430 w 43179"/>
              <a:gd name="connsiteY34" fmla="*/ 67867 h 67883"/>
              <a:gd name="connsiteX35" fmla="*/ 0 w 43179"/>
              <a:gd name="connsiteY35" fmla="*/ 64071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3179" h="67883">
                <a:moveTo>
                  <a:pt x="0" y="64071"/>
                </a:moveTo>
                <a:lnTo>
                  <a:pt x="0" y="52923"/>
                </a:lnTo>
                <a:cubicBezTo>
                  <a:pt x="5374" y="57000"/>
                  <a:pt x="11948" y="59206"/>
                  <a:pt x="18695" y="59195"/>
                </a:cubicBezTo>
                <a:cubicBezTo>
                  <a:pt x="27821" y="59195"/>
                  <a:pt x="32384" y="56156"/>
                  <a:pt x="32384" y="50069"/>
                </a:cubicBezTo>
                <a:cubicBezTo>
                  <a:pt x="32439" y="48522"/>
                  <a:pt x="32028" y="46987"/>
                  <a:pt x="31206" y="45668"/>
                </a:cubicBezTo>
                <a:cubicBezTo>
                  <a:pt x="30373" y="44392"/>
                  <a:pt x="29292" y="43289"/>
                  <a:pt x="28038" y="42424"/>
                </a:cubicBezTo>
                <a:cubicBezTo>
                  <a:pt x="26578" y="41418"/>
                  <a:pt x="24999" y="40586"/>
                  <a:pt x="23356" y="39926"/>
                </a:cubicBezTo>
                <a:cubicBezTo>
                  <a:pt x="21561" y="39202"/>
                  <a:pt x="19625" y="38434"/>
                  <a:pt x="17560" y="37612"/>
                </a:cubicBezTo>
                <a:cubicBezTo>
                  <a:pt x="14976" y="36596"/>
                  <a:pt x="12446" y="35450"/>
                  <a:pt x="9991" y="34152"/>
                </a:cubicBezTo>
                <a:cubicBezTo>
                  <a:pt x="8001" y="33114"/>
                  <a:pt x="6185" y="31795"/>
                  <a:pt x="4584" y="30227"/>
                </a:cubicBezTo>
                <a:cubicBezTo>
                  <a:pt x="3179" y="28811"/>
                  <a:pt x="2076" y="27113"/>
                  <a:pt x="1341" y="25253"/>
                </a:cubicBezTo>
                <a:cubicBezTo>
                  <a:pt x="573" y="23177"/>
                  <a:pt x="205" y="20982"/>
                  <a:pt x="259" y="18765"/>
                </a:cubicBezTo>
                <a:cubicBezTo>
                  <a:pt x="205" y="15933"/>
                  <a:pt x="930" y="13132"/>
                  <a:pt x="2357" y="10677"/>
                </a:cubicBezTo>
                <a:cubicBezTo>
                  <a:pt x="3752" y="8331"/>
                  <a:pt x="5655" y="6320"/>
                  <a:pt x="7926" y="4795"/>
                </a:cubicBezTo>
                <a:cubicBezTo>
                  <a:pt x="10358" y="3163"/>
                  <a:pt x="13051" y="1952"/>
                  <a:pt x="15884" y="1216"/>
                </a:cubicBezTo>
                <a:cubicBezTo>
                  <a:pt x="18890" y="405"/>
                  <a:pt x="21982" y="-6"/>
                  <a:pt x="25096" y="5"/>
                </a:cubicBezTo>
                <a:cubicBezTo>
                  <a:pt x="30276" y="-81"/>
                  <a:pt x="35412" y="913"/>
                  <a:pt x="40181" y="2925"/>
                </a:cubicBezTo>
                <a:lnTo>
                  <a:pt x="40181" y="13435"/>
                </a:lnTo>
                <a:cubicBezTo>
                  <a:pt x="35271" y="10277"/>
                  <a:pt x="29541" y="8645"/>
                  <a:pt x="23702" y="8753"/>
                </a:cubicBezTo>
                <a:cubicBezTo>
                  <a:pt x="21928" y="8731"/>
                  <a:pt x="20155" y="8947"/>
                  <a:pt x="18447" y="9412"/>
                </a:cubicBezTo>
                <a:cubicBezTo>
                  <a:pt x="17009" y="9802"/>
                  <a:pt x="15646" y="10429"/>
                  <a:pt x="14424" y="11283"/>
                </a:cubicBezTo>
                <a:cubicBezTo>
                  <a:pt x="13343" y="12029"/>
                  <a:pt x="12456" y="13024"/>
                  <a:pt x="11829" y="14170"/>
                </a:cubicBezTo>
                <a:cubicBezTo>
                  <a:pt x="11213" y="15305"/>
                  <a:pt x="10899" y="16581"/>
                  <a:pt x="10910" y="17879"/>
                </a:cubicBezTo>
                <a:cubicBezTo>
                  <a:pt x="10856" y="19349"/>
                  <a:pt x="11170" y="20798"/>
                  <a:pt x="11829" y="22117"/>
                </a:cubicBezTo>
                <a:cubicBezTo>
                  <a:pt x="12489" y="23318"/>
                  <a:pt x="13408" y="24356"/>
                  <a:pt x="14522" y="25156"/>
                </a:cubicBezTo>
                <a:cubicBezTo>
                  <a:pt x="15862" y="26129"/>
                  <a:pt x="17311" y="26940"/>
                  <a:pt x="18847" y="27567"/>
                </a:cubicBezTo>
                <a:cubicBezTo>
                  <a:pt x="20533" y="28281"/>
                  <a:pt x="22458" y="29070"/>
                  <a:pt x="24610" y="29914"/>
                </a:cubicBezTo>
                <a:cubicBezTo>
                  <a:pt x="27248" y="30908"/>
                  <a:pt x="29822" y="32033"/>
                  <a:pt x="32341" y="33298"/>
                </a:cubicBezTo>
                <a:cubicBezTo>
                  <a:pt x="34450" y="34347"/>
                  <a:pt x="36407" y="35666"/>
                  <a:pt x="38169" y="37234"/>
                </a:cubicBezTo>
                <a:cubicBezTo>
                  <a:pt x="39737" y="38639"/>
                  <a:pt x="41002" y="40348"/>
                  <a:pt x="41878" y="42262"/>
                </a:cubicBezTo>
                <a:cubicBezTo>
                  <a:pt x="42786" y="44403"/>
                  <a:pt x="43230" y="46717"/>
                  <a:pt x="43176" y="49042"/>
                </a:cubicBezTo>
                <a:cubicBezTo>
                  <a:pt x="43241" y="51972"/>
                  <a:pt x="42484" y="54870"/>
                  <a:pt x="41013" y="57411"/>
                </a:cubicBezTo>
                <a:cubicBezTo>
                  <a:pt x="39597" y="59779"/>
                  <a:pt x="37650" y="61790"/>
                  <a:pt x="35336" y="63304"/>
                </a:cubicBezTo>
                <a:cubicBezTo>
                  <a:pt x="32828" y="64926"/>
                  <a:pt x="30071" y="66104"/>
                  <a:pt x="27162" y="66785"/>
                </a:cubicBezTo>
                <a:cubicBezTo>
                  <a:pt x="23972" y="67542"/>
                  <a:pt x="20706" y="67899"/>
                  <a:pt x="17430" y="67867"/>
                </a:cubicBezTo>
                <a:cubicBezTo>
                  <a:pt x="11397" y="68050"/>
                  <a:pt x="5417" y="66742"/>
                  <a:pt x="0" y="64071"/>
                </a:cubicBezTo>
                <a:close/>
              </a:path>
            </a:pathLst>
          </a:custGeom>
          <a:solidFill>
            <a:srgbClr val="000000"/>
          </a:solidFill>
          <a:ln w="10798"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9A219D49-969A-46C4-9567-AEA60B70FB4E}"/>
              </a:ext>
            </a:extLst>
          </p:cNvPr>
          <p:cNvSpPr/>
          <p:nvPr/>
        </p:nvSpPr>
        <p:spPr>
          <a:xfrm>
            <a:off x="6326194" y="3601757"/>
            <a:ext cx="56714" cy="68000"/>
          </a:xfrm>
          <a:custGeom>
            <a:avLst/>
            <a:gdLst>
              <a:gd name="connsiteX0" fmla="*/ 56676 w 56714"/>
              <a:gd name="connsiteY0" fmla="*/ 36620 h 68000"/>
              <a:gd name="connsiteX1" fmla="*/ 10873 w 56714"/>
              <a:gd name="connsiteY1" fmla="*/ 36620 h 68000"/>
              <a:gd name="connsiteX2" fmla="*/ 16701 w 56714"/>
              <a:gd name="connsiteY2" fmla="*/ 53348 h 68000"/>
              <a:gd name="connsiteX3" fmla="*/ 32034 w 56714"/>
              <a:gd name="connsiteY3" fmla="*/ 59241 h 68000"/>
              <a:gd name="connsiteX4" fmla="*/ 52178 w 56714"/>
              <a:gd name="connsiteY4" fmla="*/ 52018 h 68000"/>
              <a:gd name="connsiteX5" fmla="*/ 52178 w 56714"/>
              <a:gd name="connsiteY5" fmla="*/ 61750 h 68000"/>
              <a:gd name="connsiteX6" fmla="*/ 29557 w 56714"/>
              <a:gd name="connsiteY6" fmla="*/ 67956 h 68000"/>
              <a:gd name="connsiteX7" fmla="*/ 7932 w 56714"/>
              <a:gd name="connsiteY7" fmla="*/ 59122 h 68000"/>
              <a:gd name="connsiteX8" fmla="*/ 71 w 56714"/>
              <a:gd name="connsiteY8" fmla="*/ 34253 h 68000"/>
              <a:gd name="connsiteX9" fmla="*/ 8656 w 56714"/>
              <a:gd name="connsiteY9" fmla="*/ 9577 h 68000"/>
              <a:gd name="connsiteX10" fmla="*/ 29979 w 56714"/>
              <a:gd name="connsiteY10" fmla="*/ 41 h 68000"/>
              <a:gd name="connsiteX11" fmla="*/ 49680 w 56714"/>
              <a:gd name="connsiteY11" fmla="*/ 8280 h 68000"/>
              <a:gd name="connsiteX12" fmla="*/ 56655 w 56714"/>
              <a:gd name="connsiteY12" fmla="*/ 31149 h 68000"/>
              <a:gd name="connsiteX13" fmla="*/ 46025 w 56714"/>
              <a:gd name="connsiteY13" fmla="*/ 27819 h 68000"/>
              <a:gd name="connsiteX14" fmla="*/ 41700 w 56714"/>
              <a:gd name="connsiteY14" fmla="*/ 13816 h 68000"/>
              <a:gd name="connsiteX15" fmla="*/ 29806 w 56714"/>
              <a:gd name="connsiteY15" fmla="*/ 8810 h 68000"/>
              <a:gd name="connsiteX16" fmla="*/ 17328 w 56714"/>
              <a:gd name="connsiteY16" fmla="*/ 14065 h 68000"/>
              <a:gd name="connsiteX17" fmla="*/ 10992 w 56714"/>
              <a:gd name="connsiteY17" fmla="*/ 27819 h 6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714" h="68000">
                <a:moveTo>
                  <a:pt x="56676" y="36620"/>
                </a:moveTo>
                <a:lnTo>
                  <a:pt x="10873" y="36620"/>
                </a:lnTo>
                <a:cubicBezTo>
                  <a:pt x="10635" y="42730"/>
                  <a:pt x="12711" y="48709"/>
                  <a:pt x="16701" y="53348"/>
                </a:cubicBezTo>
                <a:cubicBezTo>
                  <a:pt x="20734" y="57403"/>
                  <a:pt x="26314" y="59555"/>
                  <a:pt x="32034" y="59241"/>
                </a:cubicBezTo>
                <a:cubicBezTo>
                  <a:pt x="39375" y="59219"/>
                  <a:pt x="46490" y="56668"/>
                  <a:pt x="52178" y="52018"/>
                </a:cubicBezTo>
                <a:lnTo>
                  <a:pt x="52178" y="61750"/>
                </a:lnTo>
                <a:cubicBezTo>
                  <a:pt x="45496" y="66172"/>
                  <a:pt x="37570" y="68345"/>
                  <a:pt x="29557" y="67956"/>
                </a:cubicBezTo>
                <a:cubicBezTo>
                  <a:pt x="21394" y="68389"/>
                  <a:pt x="13457" y="65145"/>
                  <a:pt x="7932" y="59122"/>
                </a:cubicBezTo>
                <a:cubicBezTo>
                  <a:pt x="2309" y="52094"/>
                  <a:pt x="-491" y="43227"/>
                  <a:pt x="71" y="34253"/>
                </a:cubicBezTo>
                <a:cubicBezTo>
                  <a:pt x="-308" y="25235"/>
                  <a:pt x="2763" y="16411"/>
                  <a:pt x="8656" y="9577"/>
                </a:cubicBezTo>
                <a:cubicBezTo>
                  <a:pt x="13998" y="3393"/>
                  <a:pt x="21804" y="-100"/>
                  <a:pt x="29979" y="41"/>
                </a:cubicBezTo>
                <a:cubicBezTo>
                  <a:pt x="37462" y="-392"/>
                  <a:pt x="44728" y="2647"/>
                  <a:pt x="49680" y="8280"/>
                </a:cubicBezTo>
                <a:cubicBezTo>
                  <a:pt x="54665" y="14822"/>
                  <a:pt x="57141" y="22931"/>
                  <a:pt x="56655" y="31149"/>
                </a:cubicBezTo>
                <a:close/>
                <a:moveTo>
                  <a:pt x="46025" y="27819"/>
                </a:moveTo>
                <a:cubicBezTo>
                  <a:pt x="46307" y="22780"/>
                  <a:pt x="44771" y="17817"/>
                  <a:pt x="41700" y="13816"/>
                </a:cubicBezTo>
                <a:cubicBezTo>
                  <a:pt x="38716" y="10410"/>
                  <a:pt x="34326" y="8572"/>
                  <a:pt x="29806" y="8810"/>
                </a:cubicBezTo>
                <a:cubicBezTo>
                  <a:pt x="25092" y="8734"/>
                  <a:pt x="20561" y="10637"/>
                  <a:pt x="17328" y="14065"/>
                </a:cubicBezTo>
                <a:cubicBezTo>
                  <a:pt x="13782" y="17839"/>
                  <a:pt x="11554" y="22672"/>
                  <a:pt x="10992" y="27819"/>
                </a:cubicBezTo>
                <a:close/>
              </a:path>
            </a:pathLst>
          </a:custGeom>
          <a:solidFill>
            <a:srgbClr val="000000"/>
          </a:solidFill>
          <a:ln w="10798"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F4C050B-9540-4CAA-85A7-362ECAAFF773}"/>
              </a:ext>
            </a:extLst>
          </p:cNvPr>
          <p:cNvSpPr/>
          <p:nvPr/>
        </p:nvSpPr>
        <p:spPr>
          <a:xfrm>
            <a:off x="6394063" y="3601787"/>
            <a:ext cx="48828" cy="67972"/>
          </a:xfrm>
          <a:custGeom>
            <a:avLst/>
            <a:gdLst>
              <a:gd name="connsiteX0" fmla="*/ 48699 w 48828"/>
              <a:gd name="connsiteY0" fmla="*/ 63450 h 67972"/>
              <a:gd name="connsiteX1" fmla="*/ 30955 w 48828"/>
              <a:gd name="connsiteY1" fmla="*/ 67948 h 67972"/>
              <a:gd name="connsiteX2" fmla="*/ 8562 w 48828"/>
              <a:gd name="connsiteY2" fmla="*/ 58919 h 67972"/>
              <a:gd name="connsiteX3" fmla="*/ 41 w 48828"/>
              <a:gd name="connsiteY3" fmla="*/ 35509 h 67972"/>
              <a:gd name="connsiteX4" fmla="*/ 9221 w 48828"/>
              <a:gd name="connsiteY4" fmla="*/ 9764 h 67972"/>
              <a:gd name="connsiteX5" fmla="*/ 33745 w 48828"/>
              <a:gd name="connsiteY5" fmla="*/ 32 h 67972"/>
              <a:gd name="connsiteX6" fmla="*/ 48829 w 48828"/>
              <a:gd name="connsiteY6" fmla="*/ 3200 h 67972"/>
              <a:gd name="connsiteX7" fmla="*/ 48829 w 48828"/>
              <a:gd name="connsiteY7" fmla="*/ 13851 h 67972"/>
              <a:gd name="connsiteX8" fmla="*/ 33366 w 48828"/>
              <a:gd name="connsiteY8" fmla="*/ 8780 h 67972"/>
              <a:gd name="connsiteX9" fmla="*/ 17050 w 48828"/>
              <a:gd name="connsiteY9" fmla="*/ 15906 h 67972"/>
              <a:gd name="connsiteX10" fmla="*/ 10681 w 48828"/>
              <a:gd name="connsiteY10" fmla="*/ 34622 h 67972"/>
              <a:gd name="connsiteX11" fmla="*/ 16671 w 48828"/>
              <a:gd name="connsiteY11" fmla="*/ 52615 h 67972"/>
              <a:gd name="connsiteX12" fmla="*/ 32729 w 48828"/>
              <a:gd name="connsiteY12" fmla="*/ 59211 h 67972"/>
              <a:gd name="connsiteX13" fmla="*/ 48699 w 48828"/>
              <a:gd name="connsiteY13" fmla="*/ 53567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828" h="67972">
                <a:moveTo>
                  <a:pt x="48699" y="63450"/>
                </a:moveTo>
                <a:cubicBezTo>
                  <a:pt x="43314" y="66553"/>
                  <a:pt x="37173" y="68110"/>
                  <a:pt x="30955" y="67948"/>
                </a:cubicBezTo>
                <a:cubicBezTo>
                  <a:pt x="22543" y="68294"/>
                  <a:pt x="14390" y="65007"/>
                  <a:pt x="8562" y="58919"/>
                </a:cubicBezTo>
                <a:cubicBezTo>
                  <a:pt x="2744" y="52539"/>
                  <a:pt x="-315" y="44127"/>
                  <a:pt x="41" y="35509"/>
                </a:cubicBezTo>
                <a:cubicBezTo>
                  <a:pt x="-413" y="26059"/>
                  <a:pt x="2896" y="16803"/>
                  <a:pt x="9221" y="9764"/>
                </a:cubicBezTo>
                <a:cubicBezTo>
                  <a:pt x="15623" y="3157"/>
                  <a:pt x="24554" y="-379"/>
                  <a:pt x="33745" y="32"/>
                </a:cubicBezTo>
                <a:cubicBezTo>
                  <a:pt x="38946" y="-76"/>
                  <a:pt x="44104" y="1016"/>
                  <a:pt x="48829" y="3200"/>
                </a:cubicBezTo>
                <a:lnTo>
                  <a:pt x="48829" y="13851"/>
                </a:lnTo>
                <a:cubicBezTo>
                  <a:pt x="44342" y="10575"/>
                  <a:pt x="38924" y="8801"/>
                  <a:pt x="33366" y="8780"/>
                </a:cubicBezTo>
                <a:cubicBezTo>
                  <a:pt x="27138" y="8607"/>
                  <a:pt x="21159" y="11223"/>
                  <a:pt x="17050" y="15906"/>
                </a:cubicBezTo>
                <a:cubicBezTo>
                  <a:pt x="12638" y="21117"/>
                  <a:pt x="10368" y="27800"/>
                  <a:pt x="10681" y="34622"/>
                </a:cubicBezTo>
                <a:cubicBezTo>
                  <a:pt x="10314" y="41164"/>
                  <a:pt x="12455" y="47598"/>
                  <a:pt x="16671" y="52615"/>
                </a:cubicBezTo>
                <a:cubicBezTo>
                  <a:pt x="20791" y="57070"/>
                  <a:pt x="26663" y="59481"/>
                  <a:pt x="32729" y="59211"/>
                </a:cubicBezTo>
                <a:cubicBezTo>
                  <a:pt x="38535" y="59168"/>
                  <a:pt x="44158" y="57178"/>
                  <a:pt x="48699" y="53567"/>
                </a:cubicBezTo>
                <a:close/>
              </a:path>
            </a:pathLst>
          </a:custGeom>
          <a:solidFill>
            <a:srgbClr val="000000"/>
          </a:solidFill>
          <a:ln w="10798" cap="flat">
            <a:noFill/>
            <a:prstDash val="solid"/>
            <a:miter/>
          </a:ln>
        </p:spPr>
        <p:txBody>
          <a:bodyPr rtlCol="0" anchor="ctr"/>
          <a:lstStyle/>
          <a:p>
            <a:endParaRPr lang="en-US"/>
          </a:p>
        </p:txBody>
      </p:sp>
      <p:sp>
        <p:nvSpPr>
          <p:cNvPr id="101" name="TextBox 100">
            <a:extLst>
              <a:ext uri="{FF2B5EF4-FFF2-40B4-BE49-F238E27FC236}">
                <a16:creationId xmlns:a16="http://schemas.microsoft.com/office/drawing/2014/main" id="{FDE98927-291E-4C85-99EF-396C409D0339}"/>
              </a:ext>
            </a:extLst>
          </p:cNvPr>
          <p:cNvSpPr txBox="1"/>
          <p:nvPr/>
        </p:nvSpPr>
        <p:spPr>
          <a:xfrm>
            <a:off x="7797942" y="3271313"/>
            <a:ext cx="119327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2">
                    <a:lumMod val="10000"/>
                  </a:schemeClr>
                </a:solidFill>
                <a:latin typeface="Segoe UI Semibold" panose="020B0702040204020203" pitchFamily="34" charset="0"/>
                <a:ea typeface="Segoe UI Black" panose="020B0A02040204020203" pitchFamily="34" charset="0"/>
                <a:cs typeface="Segoe UI Semibold" panose="020B0702040204020203" pitchFamily="34" charset="0"/>
              </a:rPr>
              <a:t>1.00M</a:t>
            </a:r>
          </a:p>
        </p:txBody>
      </p:sp>
      <p:sp>
        <p:nvSpPr>
          <p:cNvPr id="102" name="Rectangle 101">
            <a:extLst>
              <a:ext uri="{FF2B5EF4-FFF2-40B4-BE49-F238E27FC236}">
                <a16:creationId xmlns:a16="http://schemas.microsoft.com/office/drawing/2014/main" id="{14F0E061-7F71-41E5-8E93-4F91F5E1A41F}"/>
              </a:ext>
            </a:extLst>
          </p:cNvPr>
          <p:cNvSpPr/>
          <p:nvPr/>
        </p:nvSpPr>
        <p:spPr>
          <a:xfrm>
            <a:off x="5529224" y="3215886"/>
            <a:ext cx="1056700" cy="424732"/>
          </a:xfrm>
          <a:prstGeom prst="rect">
            <a:avLst/>
          </a:prstGeom>
        </p:spPr>
        <p:txBody>
          <a:bodyPr wrap="none">
            <a:spAutoFit/>
          </a:bodyPr>
          <a:lstStyle/>
          <a:p>
            <a:pPr>
              <a:lnSpc>
                <a:spcPct val="90000"/>
              </a:lnSpc>
              <a:spcAft>
                <a:spcPts val="600"/>
              </a:spcAft>
            </a:pPr>
            <a:r>
              <a:rPr lang="en-US" sz="2400" dirty="0">
                <a:solidFill>
                  <a:schemeClr val="bg2">
                    <a:lumMod val="10000"/>
                  </a:schemeClr>
                </a:solidFill>
                <a:latin typeface="Segoe UI Semibold" panose="020B0702040204020203" pitchFamily="34" charset="0"/>
                <a:ea typeface="Segoe UI Black" panose="020B0A02040204020203" pitchFamily="34" charset="0"/>
                <a:cs typeface="Segoe UI Semibold" panose="020B0702040204020203" pitchFamily="34" charset="0"/>
              </a:rPr>
              <a:t>6.99M</a:t>
            </a:r>
            <a:endParaRPr lang="en-US" dirty="0">
              <a:solidFill>
                <a:schemeClr val="bg2">
                  <a:lumMod val="10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03" name="Rectangle 102">
            <a:extLst>
              <a:ext uri="{FF2B5EF4-FFF2-40B4-BE49-F238E27FC236}">
                <a16:creationId xmlns:a16="http://schemas.microsoft.com/office/drawing/2014/main" id="{A384026F-E775-4AFF-B12C-F7AA176E1F97}"/>
              </a:ext>
            </a:extLst>
          </p:cNvPr>
          <p:cNvSpPr/>
          <p:nvPr/>
        </p:nvSpPr>
        <p:spPr>
          <a:xfrm>
            <a:off x="3222536" y="3390836"/>
            <a:ext cx="1056700" cy="424732"/>
          </a:xfrm>
          <a:prstGeom prst="rect">
            <a:avLst/>
          </a:prstGeom>
        </p:spPr>
        <p:txBody>
          <a:bodyPr wrap="none">
            <a:spAutoFit/>
          </a:bodyPr>
          <a:lstStyle/>
          <a:p>
            <a:pPr>
              <a:lnSpc>
                <a:spcPct val="90000"/>
              </a:lnSpc>
              <a:spcAft>
                <a:spcPts val="600"/>
              </a:spcAft>
            </a:pPr>
            <a:r>
              <a:rPr lang="en-US" sz="2400" dirty="0">
                <a:solidFill>
                  <a:schemeClr val="bg2">
                    <a:lumMod val="10000"/>
                  </a:schemeClr>
                </a:solidFill>
                <a:latin typeface="Segoe UI Semibold" panose="020B0702040204020203" pitchFamily="34" charset="0"/>
                <a:ea typeface="Segoe UI Black" panose="020B0A02040204020203" pitchFamily="34" charset="0"/>
                <a:cs typeface="Segoe UI Semibold" panose="020B0702040204020203" pitchFamily="34" charset="0"/>
              </a:rPr>
              <a:t>2.52M</a:t>
            </a:r>
            <a:endParaRPr lang="en-US" dirty="0">
              <a:solidFill>
                <a:schemeClr val="bg2">
                  <a:lumMod val="10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3697316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a:xfrm>
            <a:off x="313943" y="520422"/>
            <a:ext cx="11018520" cy="553998"/>
          </a:xfrm>
        </p:spPr>
        <p:txBody>
          <a:bodyPr>
            <a:normAutofit fontScale="90000"/>
          </a:bodyPr>
          <a:lstStyle/>
          <a:p>
            <a:r>
              <a:rPr lang="en-US">
                <a:cs typeface="Segoe UI Light" panose="020B0502040204020203" pitchFamily="34" charset="0"/>
              </a:rPr>
              <a:t>.NET Core 2.1 on </a:t>
            </a:r>
            <a:r>
              <a:rPr lang="en-US" err="1">
                <a:cs typeface="Segoe UI Light" panose="020B0502040204020203" pitchFamily="34" charset="0"/>
              </a:rPr>
              <a:t>TechEmpower</a:t>
            </a:r>
            <a:endParaRPr lang="en-US">
              <a:cs typeface="Segoe UI Light" panose="020B0502040204020203" pitchFamily="34" charset="0"/>
            </a:endParaRPr>
          </a:p>
        </p:txBody>
      </p:sp>
      <p:graphicFrame>
        <p:nvGraphicFramePr>
          <p:cNvPr id="9" name="Chart 8">
            <a:extLst>
              <a:ext uri="{FF2B5EF4-FFF2-40B4-BE49-F238E27FC236}">
                <a16:creationId xmlns:a16="http://schemas.microsoft.com/office/drawing/2014/main" id="{E8670049-9069-4E33-81D1-D4EAC870D98A}"/>
              </a:ext>
            </a:extLst>
          </p:cNvPr>
          <p:cNvGraphicFramePr>
            <a:graphicFrameLocks/>
          </p:cNvGraphicFramePr>
          <p:nvPr>
            <p:extLst>
              <p:ext uri="{D42A27DB-BD31-4B8C-83A1-F6EECF244321}">
                <p14:modId xmlns:p14="http://schemas.microsoft.com/office/powerpoint/2010/main" val="1687108791"/>
              </p:ext>
            </p:extLst>
          </p:nvPr>
        </p:nvGraphicFramePr>
        <p:xfrm>
          <a:off x="1672396" y="1335505"/>
          <a:ext cx="8710862" cy="48727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EAEBE279-1D32-4ED0-9F71-3B7E780EEDFA}"/>
              </a:ext>
            </a:extLst>
          </p:cNvPr>
          <p:cNvSpPr/>
          <p:nvPr/>
        </p:nvSpPr>
        <p:spPr>
          <a:xfrm>
            <a:off x="0" y="6400800"/>
            <a:ext cx="1219200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999999"/>
                </a:solidFill>
                <a:effectLst/>
                <a:uLnTx/>
                <a:uFillTx/>
                <a:latin typeface="Segoe UI"/>
                <a:ea typeface="+mn-ea"/>
                <a:cs typeface="+mn-cs"/>
              </a:rPr>
              <a:t>Data sourced from official tests on </a:t>
            </a:r>
            <a:r>
              <a:rPr kumimoji="0" lang="en-US" sz="1400" b="0" i="0" u="none" strike="noStrike" kern="1200" cap="none" spc="0" normalizeH="0" baseline="0" noProof="0" err="1">
                <a:ln>
                  <a:noFill/>
                </a:ln>
                <a:solidFill>
                  <a:srgbClr val="999999"/>
                </a:solidFill>
                <a:effectLst/>
                <a:uLnTx/>
                <a:uFillTx/>
                <a:latin typeface="Segoe UI"/>
                <a:ea typeface="+mn-ea"/>
                <a:cs typeface="+mn-cs"/>
                <a:hlinkClick r:id="rId4"/>
              </a:rPr>
              <a:t>TechEmpower</a:t>
            </a:r>
            <a:r>
              <a:rPr kumimoji="0" lang="en-US" sz="1400" b="0" i="0" u="none" strike="noStrike" kern="1200" cap="none" spc="0" normalizeH="0" baseline="0" noProof="0">
                <a:ln>
                  <a:noFill/>
                </a:ln>
                <a:solidFill>
                  <a:srgbClr val="999999"/>
                </a:solidFill>
                <a:effectLst/>
                <a:uLnTx/>
                <a:uFillTx/>
                <a:latin typeface="Segoe UI"/>
                <a:ea typeface="+mn-ea"/>
                <a:cs typeface="+mn-cs"/>
                <a:hlinkClick r:id="rId4"/>
              </a:rPr>
              <a:t> round 16</a:t>
            </a:r>
            <a:r>
              <a:rPr kumimoji="0" lang="en-US" sz="1400" b="0" i="0" u="none" strike="noStrike" kern="1200" cap="none" spc="0" normalizeH="0" baseline="0" noProof="0">
                <a:ln>
                  <a:noFill/>
                </a:ln>
                <a:solidFill>
                  <a:srgbClr val="999999"/>
                </a:solidFill>
                <a:effectLst/>
                <a:uLnTx/>
                <a:uFillTx/>
                <a:latin typeface="Segoe UI"/>
                <a:ea typeface="+mn-ea"/>
                <a:cs typeface="+mn-cs"/>
              </a:rPr>
              <a:t>.</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21634DE8-2D71-4623-9871-0560AF25AE8C}"/>
              </a:ext>
            </a:extLst>
          </p:cNvPr>
          <p:cNvSpPr txBox="1"/>
          <p:nvPr/>
        </p:nvSpPr>
        <p:spPr>
          <a:xfrm rot="16200000">
            <a:off x="670101" y="3449470"/>
            <a:ext cx="169681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REQUESTS / SECOND</a:t>
            </a:r>
          </a:p>
        </p:txBody>
      </p:sp>
      <p:sp>
        <p:nvSpPr>
          <p:cNvPr id="11" name="TextBox 10">
            <a:extLst>
              <a:ext uri="{FF2B5EF4-FFF2-40B4-BE49-F238E27FC236}">
                <a16:creationId xmlns:a16="http://schemas.microsoft.com/office/drawing/2014/main" id="{6388034B-B951-41DF-BA1B-273AF36252E3}"/>
              </a:ext>
            </a:extLst>
          </p:cNvPr>
          <p:cNvSpPr txBox="1"/>
          <p:nvPr/>
        </p:nvSpPr>
        <p:spPr>
          <a:xfrm>
            <a:off x="3186414" y="3429000"/>
            <a:ext cx="1313402" cy="430887"/>
          </a:xfrm>
          <a:prstGeom prst="rect">
            <a:avLst/>
          </a:prstGeom>
          <a:solidFill>
            <a:schemeClr val="bg1"/>
          </a:solidFill>
          <a:ln>
            <a:solidFill>
              <a:schemeClr val="accent3"/>
            </a:solid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+15%</a:t>
            </a:r>
          </a:p>
        </p:txBody>
      </p:sp>
      <p:sp>
        <p:nvSpPr>
          <p:cNvPr id="12" name="TextBox 10">
            <a:extLst>
              <a:ext uri="{FF2B5EF4-FFF2-40B4-BE49-F238E27FC236}">
                <a16:creationId xmlns:a16="http://schemas.microsoft.com/office/drawing/2014/main" id="{772DD963-E99A-4BA7-B3BA-9E950F79125A}"/>
              </a:ext>
            </a:extLst>
          </p:cNvPr>
          <p:cNvSpPr txBox="1"/>
          <p:nvPr/>
        </p:nvSpPr>
        <p:spPr>
          <a:xfrm>
            <a:off x="5725049" y="3429000"/>
            <a:ext cx="1313402" cy="430887"/>
          </a:xfrm>
          <a:prstGeom prst="rect">
            <a:avLst/>
          </a:prstGeom>
          <a:solidFill>
            <a:schemeClr val="bg1"/>
          </a:solidFill>
          <a:ln>
            <a:solidFill>
              <a:schemeClr val="accent3"/>
            </a:solidFill>
          </a:ln>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+18%</a:t>
            </a:r>
          </a:p>
        </p:txBody>
      </p:sp>
      <p:sp>
        <p:nvSpPr>
          <p:cNvPr id="13" name="TextBox 10">
            <a:extLst>
              <a:ext uri="{FF2B5EF4-FFF2-40B4-BE49-F238E27FC236}">
                <a16:creationId xmlns:a16="http://schemas.microsoft.com/office/drawing/2014/main" id="{9A7D350C-6A86-4C25-AB24-267153EC0896}"/>
              </a:ext>
            </a:extLst>
          </p:cNvPr>
          <p:cNvSpPr txBox="1"/>
          <p:nvPr/>
        </p:nvSpPr>
        <p:spPr>
          <a:xfrm>
            <a:off x="8276291" y="3429000"/>
            <a:ext cx="1313402" cy="430887"/>
          </a:xfrm>
          <a:prstGeom prst="rect">
            <a:avLst/>
          </a:prstGeom>
          <a:solidFill>
            <a:schemeClr val="bg1"/>
          </a:solidFill>
          <a:ln>
            <a:solidFill>
              <a:schemeClr val="accent3"/>
            </a:solidFill>
          </a:ln>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+147%</a:t>
            </a:r>
          </a:p>
        </p:txBody>
      </p:sp>
      <p:sp>
        <p:nvSpPr>
          <p:cNvPr id="15" name="Rectangle 14">
            <a:extLst>
              <a:ext uri="{FF2B5EF4-FFF2-40B4-BE49-F238E27FC236}">
                <a16:creationId xmlns:a16="http://schemas.microsoft.com/office/drawing/2014/main" id="{B4529062-0FE2-4B18-8BB6-2076A6B6AB43}"/>
              </a:ext>
            </a:extLst>
          </p:cNvPr>
          <p:cNvSpPr/>
          <p:nvPr/>
        </p:nvSpPr>
        <p:spPr bwMode="auto">
          <a:xfrm>
            <a:off x="7841427" y="1451610"/>
            <a:ext cx="2183130" cy="45491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Arrow: Right 17">
            <a:extLst>
              <a:ext uri="{FF2B5EF4-FFF2-40B4-BE49-F238E27FC236}">
                <a16:creationId xmlns:a16="http://schemas.microsoft.com/office/drawing/2014/main" id="{8169403D-1175-4BFC-99B5-BF44FBB83AD5}"/>
              </a:ext>
            </a:extLst>
          </p:cNvPr>
          <p:cNvSpPr/>
          <p:nvPr/>
        </p:nvSpPr>
        <p:spPr bwMode="auto">
          <a:xfrm rot="10800000">
            <a:off x="9639839" y="3453713"/>
            <a:ext cx="1029008" cy="4308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05576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1"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1" presetClass="emph" presetSubtype="2" fill="hold" grpId="0" nodeType="afterEffect">
                                  <p:stCondLst>
                                    <p:cond delay="0"/>
                                  </p:stCondLst>
                                  <p:childTnLst>
                                    <p:animClr clrSpc="rgb" dir="cw">
                                      <p:cBhvr>
                                        <p:cTn id="16" dur="2000" fill="hold"/>
                                        <p:tgtEl>
                                          <p:spTgt spid="13"/>
                                        </p:tgtEl>
                                        <p:attrNameLst>
                                          <p:attrName>fillcolor</p:attrName>
                                        </p:attrNameLst>
                                      </p:cBhvr>
                                      <p:to>
                                        <a:srgbClr val="FFC000"/>
                                      </p:to>
                                    </p:animClr>
                                    <p:set>
                                      <p:cBhvr>
                                        <p:cTn id="17" dur="2000" fill="hold"/>
                                        <p:tgtEl>
                                          <p:spTgt spid="13"/>
                                        </p:tgtEl>
                                        <p:attrNameLst>
                                          <p:attrName>fill.type</p:attrName>
                                        </p:attrNameLst>
                                      </p:cBhvr>
                                      <p:to>
                                        <p:strVal val="solid"/>
                                      </p:to>
                                    </p:set>
                                    <p:set>
                                      <p:cBhvr>
                                        <p:cTn id="18" dur="2000" fill="hold"/>
                                        <p:tgtEl>
                                          <p:spTgt spid="13"/>
                                        </p:tgtEl>
                                        <p:attrNameLst>
                                          <p:attrName>fill.on</p:attrName>
                                        </p:attrNameLst>
                                      </p:cBhvr>
                                      <p:to>
                                        <p:strVal val="true"/>
                                      </p:to>
                                    </p:set>
                                  </p:childTnLst>
                                </p:cTn>
                              </p:par>
                            </p:childTnLst>
                          </p:cTn>
                        </p:par>
                        <p:par>
                          <p:cTn id="19" fill="hold">
                            <p:stCondLst>
                              <p:cond delay="3000"/>
                            </p:stCondLst>
                            <p:childTnLst>
                              <p:par>
                                <p:cTn id="20" presetID="22" presetClass="entr" presetSubtype="2"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3" grpId="1" animBg="1"/>
      <p:bldP spid="18" grpId="0" animBg="1"/>
    </p:bldLst>
  </p:timing>
</p:sld>
</file>

<file path=ppt/theme/theme1.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3" ma:contentTypeDescription="Create a new document." ma:contentTypeScope="" ma:versionID="543a5e130e72b850100c5784a3274452">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4df5be85825dcbcc6c298e85246e216c"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UserInfo>
        <DisplayName>Ryan J. Salva</DisplayName>
        <AccountId>453</AccountId>
        <AccountType/>
      </UserInfo>
    </SharedWithUsers>
    <LastSharedByTime xmlns="11245976-3b4d-4794-a754-317688483df2">2018-03-16T04:12:59+00:00</LastSharedByTime>
  </documentManagement>
</p:properties>
</file>

<file path=customXml/itemProps1.xml><?xml version="1.0" encoding="utf-8"?>
<ds:datastoreItem xmlns:ds="http://schemas.openxmlformats.org/officeDocument/2006/customXml" ds:itemID="{71711223-A5E1-414E-8AA7-96CAFC8FCD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3.xml><?xml version="1.0" encoding="utf-8"?>
<ds:datastoreItem xmlns:ds="http://schemas.openxmlformats.org/officeDocument/2006/customXml" ds:itemID="{D23E43D6-DB2F-4C33-A8C8-D28F777A5DE7}">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569b343d-e775-480b-9b2b-6a6986deb9b0"/>
    <ds:schemaRef ds:uri="http://purl.org/dc/elements/1.1/"/>
    <ds:schemaRef ds:uri="http://schemas.microsoft.com/office/2006/metadata/properties"/>
    <ds:schemaRef ds:uri="11245976-3b4d-4794-a754-317688483df2"/>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11161</TotalTime>
  <Words>4209</Words>
  <Application>Microsoft Office PowerPoint</Application>
  <PresentationFormat>Widescreen</PresentationFormat>
  <Paragraphs>545</Paragraphs>
  <Slides>41</Slides>
  <Notes>36</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Arial</vt:lpstr>
      <vt:lpstr>Calibri</vt:lpstr>
      <vt:lpstr>Consolas</vt:lpstr>
      <vt:lpstr>Segoe Pro</vt:lpstr>
      <vt:lpstr>Segoe UI</vt:lpstr>
      <vt:lpstr>Segoe UI Light</vt:lpstr>
      <vt:lpstr>Segoe UI Semibold</vt:lpstr>
      <vt:lpstr>Segoe UI Semilight</vt:lpstr>
      <vt:lpstr>SegoeUI</vt:lpstr>
      <vt:lpstr>Showcard Gothic</vt:lpstr>
      <vt:lpstr>Wingdings</vt:lpstr>
      <vt:lpstr>Dotnet_Template</vt:lpstr>
      <vt:lpstr>PowerPoint Presentation</vt:lpstr>
      <vt:lpstr>.NET Today and Tomorrow</vt:lpstr>
      <vt:lpstr>PowerPoint Presentation</vt:lpstr>
      <vt:lpstr>PowerPoint Presentation</vt:lpstr>
      <vt:lpstr>PowerPoint Presentation</vt:lpstr>
      <vt:lpstr>.NET Open Source &amp; Cross-Platform</vt:lpstr>
      <vt:lpstr>PowerPoint Presentation</vt:lpstr>
      <vt:lpstr>.NET Faster than any other popular framework</vt:lpstr>
      <vt:lpstr>.NET Core 2.1 on TechEmpower</vt:lpstr>
      <vt:lpstr>Bing.com Runs on .NET Core 2.1</vt:lpstr>
      <vt:lpstr>PowerPoint Presentation</vt:lpstr>
      <vt:lpstr>PowerPoint Presentation</vt:lpstr>
      <vt:lpstr>PowerPoint Presentation</vt:lpstr>
      <vt:lpstr>PowerPoint Presentation</vt:lpstr>
      <vt:lpstr>Top 30 Highest Velocity OSS Projects on GitHub</vt:lpstr>
      <vt:lpstr>.NET Open Source Journey</vt:lpstr>
      <vt:lpstr>PowerPoint Presentation</vt:lpstr>
      <vt:lpstr>.NET Core 2.2 Themes</vt:lpstr>
      <vt:lpstr>.NET Core 2.2 Major Features</vt:lpstr>
      <vt:lpstr>Demo: .NET Core 2.2</vt:lpstr>
      <vt:lpstr>PowerPoint Presentation</vt:lpstr>
      <vt:lpstr>Azure SignalR Service</vt:lpstr>
      <vt:lpstr>PowerPoint Presentation</vt:lpstr>
      <vt:lpstr>PowerPoint Presentation</vt:lpstr>
      <vt:lpstr>Get Help Migrating your .NET app to Azure</vt:lpstr>
      <vt:lpstr>Demo: Azure &lt;3 .NET</vt:lpstr>
      <vt:lpstr>PowerPoint Presentation</vt:lpstr>
      <vt:lpstr>PowerPoint Presentation</vt:lpstr>
      <vt:lpstr>.NET Core 3.0 Themes</vt:lpstr>
      <vt:lpstr>Desktop Improvements</vt:lpstr>
      <vt:lpstr>Why Windows Desktop on .NET Core?</vt:lpstr>
      <vt:lpstr>PowerPoint Presentation</vt:lpstr>
      <vt:lpstr>The Future of .NET Framework </vt:lpstr>
      <vt:lpstr>Demo: .NET Core 3.0 for Desktop Apps</vt:lpstr>
      <vt:lpstr>Windows Forms and .NET Core</vt:lpstr>
      <vt:lpstr>Web Productivity with Razor Components</vt:lpstr>
      <vt:lpstr>PowerPoint Presentation</vt:lpstr>
      <vt:lpstr>PowerPoint Presentation</vt:lpstr>
      <vt:lpstr>PowerPoint Presentation</vt:lpstr>
      <vt:lpstr>Demo:  Razor Components  ML.NET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Jon Galloway</cp:lastModifiedBy>
  <cp:revision>13</cp:revision>
  <dcterms:created xsi:type="dcterms:W3CDTF">2018-01-09T22:22:16Z</dcterms:created>
  <dcterms:modified xsi:type="dcterms:W3CDTF">2019-11-13T21:12:56Z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